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Libre Franklin" pitchFamily="2" charset="77"/>
      <p:regular r:id="rId13"/>
      <p:bold r:id="rId14"/>
      <p:italic r:id="rId15"/>
      <p:boldItalic r:id="rId16"/>
    </p:embeddedFont>
    <p:embeddedFont>
      <p:font typeface="Libre Franklin Medium" pitchFamily="2" charset="77"/>
      <p:regular r:id="rId17"/>
      <p:bold r:id="rId18"/>
      <p:italic r:id="rId19"/>
      <p:boldItalic r:id="rId20"/>
    </p:embeddedFont>
    <p:embeddedFont>
      <p:font typeface="Nunito"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TWHdiIuOxYwzn14CNSxj8FMbM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99" d="100"/>
          <a:sy n="99" d="100"/>
        </p:scale>
        <p:origin x="192"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e99c38b3e7_8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e99c38b3e7_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99c38b3e7_8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e99c38b3e7_8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e9bfa54d8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e9bfa54d8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1) Protect Your Senses </a:t>
            </a:r>
            <a:endParaRPr b="1"/>
          </a:p>
          <a:p>
            <a:pPr marL="0" lvl="0" indent="0" algn="l" rtl="0">
              <a:spcBef>
                <a:spcPts val="0"/>
              </a:spcBef>
              <a:spcAft>
                <a:spcPts val="0"/>
              </a:spcAft>
              <a:buNone/>
            </a:pPr>
            <a:r>
              <a:rPr lang="en-US"/>
              <a:t>► Don’t eat hot, spicy or garlic-heavy foods before you judge. (Preferably 24 hours, more reasonably at least 2 hours.) </a:t>
            </a:r>
            <a:endParaRPr/>
          </a:p>
          <a:p>
            <a:pPr marL="0" lvl="0" indent="0" algn="l" rtl="0">
              <a:spcBef>
                <a:spcPts val="0"/>
              </a:spcBef>
              <a:spcAft>
                <a:spcPts val="0"/>
              </a:spcAft>
              <a:buNone/>
            </a:pPr>
            <a:r>
              <a:rPr lang="en-US"/>
              <a:t>► Don’t wear cologne, perfume or other scents. </a:t>
            </a:r>
            <a:endParaRPr/>
          </a:p>
          <a:p>
            <a:pPr marL="0" lvl="0" indent="0" algn="l" rtl="0">
              <a:spcBef>
                <a:spcPts val="0"/>
              </a:spcBef>
              <a:spcAft>
                <a:spcPts val="0"/>
              </a:spcAft>
              <a:buNone/>
            </a:pPr>
            <a:r>
              <a:rPr lang="en-US"/>
              <a:t>► Don’t wear lipstick or lip balm - it can interfere with your sense of taste and it will kill the beer’s head. </a:t>
            </a:r>
            <a:endParaRPr/>
          </a:p>
          <a:p>
            <a:pPr marL="0" lvl="0" indent="0" algn="l" rtl="0">
              <a:spcBef>
                <a:spcPts val="0"/>
              </a:spcBef>
              <a:spcAft>
                <a:spcPts val="0"/>
              </a:spcAft>
              <a:buNone/>
            </a:pPr>
            <a:r>
              <a:rPr lang="en-US"/>
              <a:t>► Take breaks as needed to refresh your sense of smell and taste, especially when judging strong or hoppy beers. </a:t>
            </a:r>
            <a:endParaRPr/>
          </a:p>
          <a:p>
            <a:pPr marL="0" lvl="0" indent="0" algn="l" rtl="0">
              <a:spcBef>
                <a:spcPts val="0"/>
              </a:spcBef>
              <a:spcAft>
                <a:spcPts val="0"/>
              </a:spcAft>
              <a:buNone/>
            </a:pPr>
            <a:r>
              <a:rPr lang="en-US"/>
              <a:t>► Drink water and perhaps chew in a cracker or some bread between beers. </a:t>
            </a:r>
            <a:endParaRPr/>
          </a:p>
          <a:p>
            <a:pPr marL="0" lvl="0" indent="0" algn="l" rtl="0">
              <a:spcBef>
                <a:spcPts val="0"/>
              </a:spcBef>
              <a:spcAft>
                <a:spcPts val="0"/>
              </a:spcAft>
              <a:buNone/>
            </a:pPr>
            <a:r>
              <a:rPr lang="en-US"/>
              <a:t>► Sniff something neutral-scented (e.g., your sleeve) to refresh your sense of smell. </a:t>
            </a:r>
            <a:endParaRPr/>
          </a:p>
          <a:p>
            <a:pPr marL="0" lvl="0" indent="0" algn="l" rtl="0">
              <a:spcBef>
                <a:spcPts val="0"/>
              </a:spcBef>
              <a:spcAft>
                <a:spcPts val="0"/>
              </a:spcAft>
              <a:buNone/>
            </a:pPr>
            <a:r>
              <a:rPr lang="en-US"/>
              <a:t>► Judge the beer using small (1-2 oz.) samples so you don’t get intoxicated - it can interfere with your senses of smell and taste and it will certainly impair your judgment! </a:t>
            </a:r>
            <a:endParaRPr/>
          </a:p>
          <a:p>
            <a:pPr marL="0" lvl="0" indent="0" algn="l" rtl="0">
              <a:spcBef>
                <a:spcPts val="0"/>
              </a:spcBef>
              <a:spcAft>
                <a:spcPts val="0"/>
              </a:spcAft>
              <a:buNone/>
            </a:pPr>
            <a:r>
              <a:rPr lang="en-US"/>
              <a:t>► If you smoke, go far enough outside that smoke doesn’t waft back into the judging area.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e9bfa54d87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e9bfa54d87_1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2) Be Polite </a:t>
            </a:r>
            <a:endParaRPr b="1"/>
          </a:p>
          <a:p>
            <a:pPr marL="0" lvl="0" indent="0" algn="l" rtl="0">
              <a:spcBef>
                <a:spcPts val="0"/>
              </a:spcBef>
              <a:spcAft>
                <a:spcPts val="0"/>
              </a:spcAft>
              <a:buNone/>
            </a:pPr>
            <a:r>
              <a:rPr lang="en-US"/>
              <a:t>► </a:t>
            </a:r>
            <a:r>
              <a:rPr lang="en-US" b="1" i="1"/>
              <a:t>Always be polite and objective when discussing a beer or giving feedback</a:t>
            </a:r>
            <a:r>
              <a:rPr lang="en-US"/>
              <a:t>. Be considerate of the brewer’s feelings - even the beer you’re judging or writing about is seriously flawed. After all, someone went to a lot of trouble to give you free beer! When you discuss the beer, discuss it as if the brewer was in the room - s/he might be judging at the next table! </a:t>
            </a:r>
            <a:endParaRPr/>
          </a:p>
          <a:p>
            <a:pPr marL="0" lvl="0" indent="0" algn="l" rtl="0">
              <a:spcBef>
                <a:spcPts val="0"/>
              </a:spcBef>
              <a:spcAft>
                <a:spcPts val="0"/>
              </a:spcAft>
              <a:buNone/>
            </a:pPr>
            <a:r>
              <a:rPr lang="en-US"/>
              <a:t>► When writing scoresheets, give the sort of descriptions and feedback you’d want to receive yourself - fair, complete and useful. The more information you can provide, the better, </a:t>
            </a:r>
            <a:endParaRPr/>
          </a:p>
          <a:p>
            <a:pPr marL="0" lvl="0" indent="0" algn="l" rtl="0">
              <a:spcBef>
                <a:spcPts val="0"/>
              </a:spcBef>
              <a:spcAft>
                <a:spcPts val="0"/>
              </a:spcAft>
              <a:buNone/>
            </a:pPr>
            <a:r>
              <a:rPr lang="en-US"/>
              <a:t>► When you’re done, don’t bother people who are still judging - go elsewhere if you want to talk.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e9bfa54d87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e9bfa54d87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3) Be Fair </a:t>
            </a:r>
            <a:endParaRPr b="1"/>
          </a:p>
          <a:p>
            <a:pPr marL="0" lvl="0" indent="0" algn="l" rtl="0">
              <a:spcBef>
                <a:spcPts val="0"/>
              </a:spcBef>
              <a:spcAft>
                <a:spcPts val="0"/>
              </a:spcAft>
              <a:buNone/>
            </a:pPr>
            <a:r>
              <a:rPr lang="en-US"/>
              <a:t>► </a:t>
            </a:r>
            <a:r>
              <a:rPr lang="en-US" i="1"/>
              <a:t>Don’t judge beer in a category you’ve entered</a:t>
            </a:r>
            <a:r>
              <a:rPr lang="en-US"/>
              <a:t>. If you’re accidentally assigned to judge a category in which you have entries, tell the judge director so he can assign you to judge another category. </a:t>
            </a:r>
            <a:endParaRPr/>
          </a:p>
          <a:p>
            <a:pPr marL="0" lvl="0" indent="0" algn="l" rtl="0">
              <a:spcBef>
                <a:spcPts val="0"/>
              </a:spcBef>
              <a:spcAft>
                <a:spcPts val="0"/>
              </a:spcAft>
              <a:buNone/>
            </a:pPr>
            <a:r>
              <a:rPr lang="en-US"/>
              <a:t>► Don’t Guess. Review the appropriate section of the guidelines before you start judging the flight and consult them as you judge. If you don’t know how to describe something, or if you have a question, ask another judge. </a:t>
            </a:r>
            <a:endParaRPr/>
          </a:p>
          <a:p>
            <a:pPr marL="0" lvl="0" indent="0" algn="l" rtl="0">
              <a:spcBef>
                <a:spcPts val="0"/>
              </a:spcBef>
              <a:spcAft>
                <a:spcPts val="0"/>
              </a:spcAft>
              <a:buNone/>
            </a:pPr>
            <a:r>
              <a:rPr lang="en-US"/>
              <a:t>► If you get a bad bottle of beer, ask the stewards to bring out the second bottle. (But sample it sparingly and recap it immediately after your pour it, just in case it wins and has to go on to mini-Best of Show or Best of Show.) </a:t>
            </a:r>
            <a:endParaRPr/>
          </a:p>
          <a:p>
            <a:pPr marL="0" lvl="0" indent="0" algn="l" rtl="0">
              <a:spcBef>
                <a:spcPts val="0"/>
              </a:spcBef>
              <a:spcAft>
                <a:spcPts val="0"/>
              </a:spcAft>
              <a:buNone/>
            </a:pPr>
            <a:r>
              <a:rPr lang="en-US"/>
              <a:t>► If you think that a beer has been entered in the wrong category, tell the judge director. He will be able to find out if your suspicions are correct. </a:t>
            </a:r>
            <a:endParaRPr/>
          </a:p>
          <a:p>
            <a:pPr marL="0" lvl="0" indent="0" algn="l" rtl="0">
              <a:spcBef>
                <a:spcPts val="0"/>
              </a:spcBef>
              <a:spcAft>
                <a:spcPts val="0"/>
              </a:spcAft>
              <a:buNone/>
            </a:pPr>
            <a:r>
              <a:rPr lang="en-US"/>
              <a:t>► Even if you think you know who brewed a particular beer, remain neutral - don’t let your opinions of the brewer influence your perceptions, scoring or feedback. </a:t>
            </a:r>
            <a:endParaRPr/>
          </a:p>
          <a:p>
            <a:pPr marL="0" lvl="0" indent="0" algn="l" rtl="0">
              <a:spcBef>
                <a:spcPts val="0"/>
              </a:spcBef>
              <a:spcAft>
                <a:spcPts val="0"/>
              </a:spcAft>
              <a:buNone/>
            </a:pPr>
            <a:r>
              <a:rPr lang="en-US"/>
              <a:t>► If you can’t reach a consensus with the other judges on a beer’s merits, agree to disagree and move on, or call in the judge director to resolve disputes.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e99c38b3e7_8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e99c38b3e7_8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4) Learn How to Smell and Taste </a:t>
            </a:r>
            <a:endParaRPr b="1"/>
          </a:p>
          <a:p>
            <a:pPr marL="0" lvl="0" indent="0" algn="l" rtl="0">
              <a:spcBef>
                <a:spcPts val="0"/>
              </a:spcBef>
              <a:spcAft>
                <a:spcPts val="0"/>
              </a:spcAft>
              <a:buNone/>
            </a:pPr>
            <a:r>
              <a:rPr lang="en-US"/>
              <a:t>► First, sniff the beer using just your nose. Notice any fleeting aromas. Then hold the glass so that you can inhale the beer’s aroma through both your mouth and nose, so you get the aroma into the back of your mouth and high into your nasal passages. </a:t>
            </a:r>
            <a:endParaRPr/>
          </a:p>
          <a:p>
            <a:pPr marL="0" lvl="0" indent="0" algn="l" rtl="0">
              <a:spcBef>
                <a:spcPts val="0"/>
              </a:spcBef>
              <a:spcAft>
                <a:spcPts val="0"/>
              </a:spcAft>
              <a:buNone/>
            </a:pPr>
            <a:r>
              <a:rPr lang="en-US"/>
              <a:t>► Sip the beer so that just a bit gets on your tongue. Note any initial taste sensations. Take another sip and swirl it around in your mouth. Let it sit in your mouth for a couple of second and swallow. Note mouthfeel and any flavors that develop as the beer warms in your mouth. </a:t>
            </a:r>
            <a:endParaRPr/>
          </a:p>
          <a:p>
            <a:pPr marL="0" lvl="0" indent="0" algn="l" rtl="0">
              <a:spcBef>
                <a:spcPts val="0"/>
              </a:spcBef>
              <a:spcAft>
                <a:spcPts val="0"/>
              </a:spcAft>
              <a:buNone/>
            </a:pPr>
            <a:r>
              <a:rPr lang="en-US"/>
              <a:t>► Let the flavor linger in your mouth for a few seconds before you take another sip. Notice any lingering flavors or aftertaste. </a:t>
            </a:r>
            <a:endParaRPr/>
          </a:p>
          <a:p>
            <a:pPr marL="0" lvl="0" indent="0" algn="l" rtl="0">
              <a:spcBef>
                <a:spcPts val="0"/>
              </a:spcBef>
              <a:spcAft>
                <a:spcPts val="0"/>
              </a:spcAft>
              <a:buNone/>
            </a:pPr>
            <a:r>
              <a:rPr lang="en-US"/>
              <a:t>► Practice using your sense of smell and taste when you’re not judging beer. Savor your food. Stop and smell the flowers. Try to analyze tastes and smells you can’t identify. Imagine different smell and taste combinations. Eventually, you’ll find yourself recalling certain aromas and flavors when you judge beer, which will improve both your perceptions and your descriptions.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e99c38b3e7_8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e99c38b3e7_8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5) Write a Good Scoresheet </a:t>
            </a:r>
            <a:endParaRPr b="1"/>
          </a:p>
          <a:p>
            <a:pPr marL="0" lvl="0" indent="0" algn="l" rtl="0">
              <a:spcBef>
                <a:spcPts val="0"/>
              </a:spcBef>
              <a:spcAft>
                <a:spcPts val="0"/>
              </a:spcAft>
              <a:buNone/>
            </a:pPr>
            <a:r>
              <a:rPr lang="en-US"/>
              <a:t>► Your description gives the brewer a “snapshot” of what the beer was like on the day of the competition, how well it hit the style guidelines, whether there were flaws, and how good it was. If you do a good job describing the beer, an experienced brewer can use the information to improve his recipe or brewing technique. </a:t>
            </a:r>
            <a:endParaRPr/>
          </a:p>
          <a:p>
            <a:pPr marL="0" lvl="0" indent="0" algn="l" rtl="0">
              <a:spcBef>
                <a:spcPts val="0"/>
              </a:spcBef>
              <a:spcAft>
                <a:spcPts val="0"/>
              </a:spcAft>
              <a:buNone/>
            </a:pPr>
            <a:r>
              <a:rPr lang="en-US"/>
              <a:t>► </a:t>
            </a:r>
            <a:r>
              <a:rPr lang="en-US" b="1" i="1"/>
              <a:t>Don’t rush</a:t>
            </a:r>
            <a:r>
              <a:rPr lang="en-US"/>
              <a:t>. Take the time you need to do a good job. </a:t>
            </a:r>
            <a:r>
              <a:rPr lang="en-US" u="sng"/>
              <a:t>Fill out the scoresheet completely</a:t>
            </a:r>
            <a:r>
              <a:rPr lang="en-US"/>
              <a:t>. Try to write neatly. </a:t>
            </a:r>
            <a:endParaRPr/>
          </a:p>
          <a:p>
            <a:pPr marL="0" lvl="0" indent="0" algn="l" rtl="0">
              <a:spcBef>
                <a:spcPts val="0"/>
              </a:spcBef>
              <a:spcAft>
                <a:spcPts val="0"/>
              </a:spcAft>
              <a:buNone/>
            </a:pPr>
            <a:r>
              <a:rPr lang="en-US"/>
              <a:t>► </a:t>
            </a:r>
            <a:r>
              <a:rPr lang="en-US" b="1" i="1"/>
              <a:t>JUST DESCRIBE THE BEER YOU’RE DRINKING</a:t>
            </a:r>
            <a:r>
              <a:rPr lang="en-US"/>
              <a:t>. Describe the beer first, and then decide whether it’s to style or if it’s got problems. Don’t assume that some characteristic is, or isn’t, present just because the guidelines say so. </a:t>
            </a:r>
            <a:endParaRPr/>
          </a:p>
          <a:p>
            <a:pPr marL="0" lvl="0" indent="0" algn="l" rtl="0">
              <a:spcBef>
                <a:spcPts val="0"/>
              </a:spcBef>
              <a:spcAft>
                <a:spcPts val="0"/>
              </a:spcAft>
              <a:buNone/>
            </a:pPr>
            <a:r>
              <a:rPr lang="en-US"/>
              <a:t>► There are 21 “sensory descriptors” listed on the scoresheet. You should try to mention them all. This means that you should write a minimum of 21 words describing each beer you judge. Remember, “malt” includes base malt and possibly specialty malts, and hops have both bitterness and flavor in the flavor. </a:t>
            </a:r>
            <a:endParaRPr/>
          </a:p>
          <a:p>
            <a:pPr marL="0" lvl="0" indent="0" algn="l" rtl="0">
              <a:spcBef>
                <a:spcPts val="0"/>
              </a:spcBef>
              <a:spcAft>
                <a:spcPts val="0"/>
              </a:spcAft>
              <a:buNone/>
            </a:pPr>
            <a:r>
              <a:rPr lang="en-US"/>
              <a:t>► Mention the most important aspects of the beer first. </a:t>
            </a:r>
            <a:endParaRPr/>
          </a:p>
          <a:p>
            <a:pPr marL="0" lvl="0" indent="0" algn="l" rtl="0">
              <a:spcBef>
                <a:spcPts val="0"/>
              </a:spcBef>
              <a:spcAft>
                <a:spcPts val="0"/>
              </a:spcAft>
              <a:buNone/>
            </a:pPr>
            <a:r>
              <a:rPr lang="en-US"/>
              <a:t>► Don’t forget to mention the important things that aren’t there. For example, an IPA without bittering hops isn’t much of an IPA! </a:t>
            </a:r>
            <a:endParaRPr/>
          </a:p>
          <a:p>
            <a:pPr marL="0" lvl="0" indent="0" algn="l" rtl="0">
              <a:spcBef>
                <a:spcPts val="0"/>
              </a:spcBef>
              <a:spcAft>
                <a:spcPts val="0"/>
              </a:spcAft>
              <a:buNone/>
            </a:pPr>
            <a:r>
              <a:rPr lang="en-US"/>
              <a:t>► Notice how the beer changes as you drink it. Does the head fall quickly? Does haze clear as the beer warms? Do aromas fade out after just a few moments or after a few minutes? Do aromas and flavors develop or fade as the beer stands or warms? </a:t>
            </a:r>
            <a:endParaRPr/>
          </a:p>
          <a:p>
            <a:pPr marL="0" lvl="0" indent="0" algn="l" rtl="0">
              <a:spcBef>
                <a:spcPts val="0"/>
              </a:spcBef>
              <a:spcAft>
                <a:spcPts val="0"/>
              </a:spcAft>
              <a:buNone/>
            </a:pPr>
            <a:r>
              <a:rPr lang="en-US"/>
              <a:t>► Use the list of common beer descriptors on the scoresheet as an aid to memory, but don’t assume that every beer will have every descriptor listed, even if it’s badly flawed. Most defective beers just have one or two things wrong with them. Note that the descriptors aren’t necessarily faults! Smooth alcoholic notes in strong beers are often good, as are fruity esters in ales. Remember, the sensory descriptor keywords won’t be on the exam scoresheets, you’ll need to learn to identify and describe them! </a:t>
            </a:r>
            <a:endParaRPr/>
          </a:p>
          <a:p>
            <a:pPr marL="0" lvl="0" indent="0" algn="l" rtl="0">
              <a:spcBef>
                <a:spcPts val="0"/>
              </a:spcBef>
              <a:spcAft>
                <a:spcPts val="0"/>
              </a:spcAft>
              <a:buNone/>
            </a:pPr>
            <a:r>
              <a:rPr lang="en-US"/>
              <a:t>► </a:t>
            </a:r>
            <a:r>
              <a:rPr lang="en-US" b="1" i="1"/>
              <a:t>Don’t be afraid to make corrections</a:t>
            </a:r>
            <a:r>
              <a:rPr lang="en-US"/>
              <a:t>. The beer might change as it warms or as it lingers in your mouth. Discussion with the other judges might make your realize that your initial perceptions were incorrect.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e99c38b3e7_8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e99c38b3e7_8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6) Give Good Feedback </a:t>
            </a:r>
            <a:endParaRPr b="1"/>
          </a:p>
          <a:p>
            <a:pPr marL="0" lvl="0" indent="0" algn="l" rtl="0">
              <a:spcBef>
                <a:spcPts val="0"/>
              </a:spcBef>
              <a:spcAft>
                <a:spcPts val="0"/>
              </a:spcAft>
              <a:buNone/>
            </a:pPr>
            <a:r>
              <a:rPr lang="en-US"/>
              <a:t>► Briefly state whether you enjoyed or didn’t enjoy drinking the beer, and how much. A single word like, “Good” or “OK” is fine. </a:t>
            </a:r>
            <a:endParaRPr/>
          </a:p>
          <a:p>
            <a:pPr marL="0" lvl="0" indent="0" algn="l" rtl="0">
              <a:spcBef>
                <a:spcPts val="0"/>
              </a:spcBef>
              <a:spcAft>
                <a:spcPts val="0"/>
              </a:spcAft>
              <a:buNone/>
            </a:pPr>
            <a:r>
              <a:rPr lang="en-US"/>
              <a:t>► If the beer isn’t “to style” briefly say so. If it is to style, scoring and feedback will tell the brewer as much. </a:t>
            </a:r>
            <a:endParaRPr/>
          </a:p>
          <a:p>
            <a:pPr marL="0" lvl="0" indent="0" algn="l" rtl="0">
              <a:spcBef>
                <a:spcPts val="0"/>
              </a:spcBef>
              <a:spcAft>
                <a:spcPts val="0"/>
              </a:spcAft>
              <a:buNone/>
            </a:pPr>
            <a:r>
              <a:rPr lang="en-US"/>
              <a:t>► Politely address the beer’s faults. Mention the most serious problems first. </a:t>
            </a:r>
            <a:endParaRPr/>
          </a:p>
          <a:p>
            <a:pPr marL="0" lvl="0" indent="0" algn="l" rtl="0">
              <a:spcBef>
                <a:spcPts val="0"/>
              </a:spcBef>
              <a:spcAft>
                <a:spcPts val="0"/>
              </a:spcAft>
              <a:buNone/>
            </a:pPr>
            <a:r>
              <a:rPr lang="en-US"/>
              <a:t>► Try to give at least two points of feedback on how to improve the beer. For an amazing beer, one point of general feedback might be all that’s needed, since there’s not much the brewer can do to improve it. </a:t>
            </a:r>
            <a:endParaRPr/>
          </a:p>
          <a:p>
            <a:pPr marL="0" lvl="0" indent="0" algn="l" rtl="0">
              <a:spcBef>
                <a:spcPts val="0"/>
              </a:spcBef>
              <a:spcAft>
                <a:spcPts val="0"/>
              </a:spcAft>
              <a:buNone/>
            </a:pPr>
            <a:r>
              <a:rPr lang="en-US"/>
              <a:t>► The more detailed the feedback, the better. If you’re familiar with how the style should be brewed, share brewing tips. For example, instead of “More hops” write, “Add 5-10 IBU for firmer hop bitter” or “Add 1 oz. for 5 gallons of assertive citrusy hop (e.g., Amarillo) 15-20 min. before flameout to get proper hop flavor.” </a:t>
            </a:r>
            <a:endParaRPr/>
          </a:p>
          <a:p>
            <a:pPr marL="0" lvl="0" indent="0" algn="l" rtl="0">
              <a:spcBef>
                <a:spcPts val="0"/>
              </a:spcBef>
              <a:spcAft>
                <a:spcPts val="0"/>
              </a:spcAft>
              <a:buNone/>
            </a:pPr>
            <a:r>
              <a:rPr lang="en-US"/>
              <a:t>► Don’t assume that you know how the beer was made. It could be extract or all-grain. It might or might not be dry hopped. In such cases, qualify your feedback. E.g., “If you mash or steep your grains, filter your runoff to keep grain particles from getting into the wort boil.” </a:t>
            </a:r>
            <a:endParaRPr/>
          </a:p>
          <a:p>
            <a:pPr marL="0" lvl="0" indent="0" algn="l" rtl="0">
              <a:spcBef>
                <a:spcPts val="0"/>
              </a:spcBef>
              <a:spcAft>
                <a:spcPts val="0"/>
              </a:spcAft>
              <a:buNone/>
            </a:pPr>
            <a:r>
              <a:rPr lang="en-US"/>
              <a:t>► Don’t assume that you know how old the beer is. It could be a decade old but in great condition. It could be a month old but in terrible shape. In such cases, discuss specific faults and qualify your feedback. E.g., “Dark fruit, soy sauce and sherry notes indicate extreme oxidation - either lots of age or severe process faults.” </a:t>
            </a:r>
            <a:endParaRPr/>
          </a:p>
          <a:p>
            <a:pPr marL="0" lvl="0" indent="0" algn="l" rtl="0">
              <a:spcBef>
                <a:spcPts val="0"/>
              </a:spcBef>
              <a:spcAft>
                <a:spcPts val="0"/>
              </a:spcAft>
              <a:buNone/>
            </a:pPr>
            <a:r>
              <a:rPr lang="en-US"/>
              <a:t>► Saying what style the beer really is also good feedback. E.g., “Dark amber color, moderate hop bitterness and relatively chewy body make this beer much more like American amber ale.” </a:t>
            </a:r>
            <a:endParaRPr/>
          </a:p>
          <a:p>
            <a:pPr marL="0" lvl="0" indent="0" algn="l" rtl="0">
              <a:spcBef>
                <a:spcPts val="0"/>
              </a:spcBef>
              <a:spcAft>
                <a:spcPts val="0"/>
              </a:spcAft>
              <a:buNone/>
            </a:pPr>
            <a:r>
              <a:rPr lang="en-US"/>
              <a:t>► Work with the other judges to give multiple points of feedback, especially when dealing with a badly flawed beer. For example, one judge might address lack of sanitation, while the other writes about ingredient problems.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99c38b3e7_8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e99c38b3e7_8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7) Give an Appropriate Score </a:t>
            </a:r>
            <a:endParaRPr b="1"/>
          </a:p>
          <a:p>
            <a:pPr marL="0" lvl="0" indent="0" algn="l" rtl="0">
              <a:spcBef>
                <a:spcPts val="0"/>
              </a:spcBef>
              <a:spcAft>
                <a:spcPts val="0"/>
              </a:spcAft>
              <a:buNone/>
            </a:pPr>
            <a:r>
              <a:rPr lang="en-US"/>
              <a:t>► Judge according to the style guidelines. Even if you don’t like a particular style of beer, you can still tell if it’s well made and to style. Likewise, even if you love a beer, you can’t give it a high score if it’s not to style. </a:t>
            </a:r>
            <a:endParaRPr/>
          </a:p>
          <a:p>
            <a:pPr marL="0" lvl="0" indent="0" algn="l" rtl="0">
              <a:spcBef>
                <a:spcPts val="0"/>
              </a:spcBef>
              <a:spcAft>
                <a:spcPts val="0"/>
              </a:spcAft>
              <a:buNone/>
            </a:pPr>
            <a:r>
              <a:rPr lang="en-US"/>
              <a:t>► Don’t rely on memory. Read the relevant section of the style guidelines before you start judging. Refer to the guidelines, and your description of the beer, as necessary when giving feedback and assigning a score. </a:t>
            </a:r>
            <a:endParaRPr/>
          </a:p>
          <a:p>
            <a:pPr marL="0" lvl="0" indent="0" algn="l" rtl="0">
              <a:spcBef>
                <a:spcPts val="0"/>
              </a:spcBef>
              <a:spcAft>
                <a:spcPts val="0"/>
              </a:spcAft>
              <a:buNone/>
            </a:pPr>
            <a:r>
              <a:rPr lang="en-US"/>
              <a:t>► Adjust your score with the other judges so that everyone’s scores are within 7 points of each other. Ideally, you should be even closer than that, at 3-4 points. </a:t>
            </a:r>
            <a:endParaRPr/>
          </a:p>
          <a:p>
            <a:pPr marL="0" lvl="0" indent="0" algn="l" rtl="0">
              <a:spcBef>
                <a:spcPts val="0"/>
              </a:spcBef>
              <a:spcAft>
                <a:spcPts val="0"/>
              </a:spcAft>
              <a:buNone/>
            </a:pPr>
            <a:r>
              <a:rPr lang="en-US"/>
              <a:t>► Don’t sweat the exact score unless you think a beer is a potential winner. Focus more on the correct “scoring band” than the exact score. </a:t>
            </a:r>
            <a:endParaRPr/>
          </a:p>
          <a:p>
            <a:pPr marL="0" lvl="0" indent="0" algn="l" rtl="0">
              <a:spcBef>
                <a:spcPts val="0"/>
              </a:spcBef>
              <a:spcAft>
                <a:spcPts val="0"/>
              </a:spcAft>
              <a:buNone/>
            </a:pPr>
            <a:r>
              <a:rPr lang="en-US"/>
              <a:t>► Be flexible. If another judge has a score much higher or lower than your own, you might be missing something. Reevaluate your perceptions first, and then defend your score. </a:t>
            </a:r>
            <a:endParaRPr/>
          </a:p>
          <a:p>
            <a:pPr marL="0" lvl="0" indent="0" algn="l" rtl="0">
              <a:spcBef>
                <a:spcPts val="0"/>
              </a:spcBef>
              <a:spcAft>
                <a:spcPts val="0"/>
              </a:spcAft>
              <a:buNone/>
            </a:pPr>
            <a:r>
              <a:rPr lang="en-US"/>
              <a:t>► Don’t be afraid to hold your ground. Even as a new judge you bring your own perspective to the judging table. If you’re certain that a particular beer has a fault that the other judges aren’t getting, say so.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e99c38b3e7_8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e99c38b3e7_8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Scoring Ranges </a:t>
            </a:r>
            <a:endParaRPr b="1"/>
          </a:p>
          <a:p>
            <a:pPr marL="0" lvl="0" indent="0" algn="l" rtl="0">
              <a:spcBef>
                <a:spcPts val="0"/>
              </a:spcBef>
              <a:spcAft>
                <a:spcPts val="0"/>
              </a:spcAft>
              <a:buNone/>
            </a:pPr>
            <a:r>
              <a:rPr lang="en-US"/>
              <a:t>Note that these ranges vary a bit from the scoring ranges given on the Beer Scoresheet, but are more typical of the scoring ranges that experienced judges use. </a:t>
            </a:r>
            <a:endParaRPr/>
          </a:p>
          <a:p>
            <a:pPr marL="457200" lvl="0" indent="-228600" algn="l" rtl="0">
              <a:spcBef>
                <a:spcPts val="0"/>
              </a:spcBef>
              <a:spcAft>
                <a:spcPts val="0"/>
              </a:spcAft>
              <a:buSzPts val="1400"/>
              <a:buNone/>
            </a:pPr>
            <a:r>
              <a:rPr lang="en-US" b="1"/>
              <a:t>13</a:t>
            </a:r>
            <a:r>
              <a:rPr lang="en-US"/>
              <a:t>: Minimum courtesy score; the BJCP version of the Mercy Rule. Only assign this score for beers that are truly undrinkable. (Even then, be polite and try to describe the beer as best you can.) </a:t>
            </a:r>
            <a:endParaRPr/>
          </a:p>
          <a:p>
            <a:pPr marL="457200" lvl="0" indent="-228600" algn="l" rtl="0">
              <a:spcBef>
                <a:spcPts val="0"/>
              </a:spcBef>
              <a:spcAft>
                <a:spcPts val="0"/>
              </a:spcAft>
              <a:buSzPts val="1400"/>
              <a:buNone/>
            </a:pPr>
            <a:r>
              <a:rPr lang="en-US" b="1"/>
              <a:t>14-19</a:t>
            </a:r>
            <a:r>
              <a:rPr lang="en-US"/>
              <a:t>: Very Bad Beer: Multiple or extremely serious flaws. Very hard to drink. Most really bad beers fall into this range. </a:t>
            </a:r>
            <a:endParaRPr/>
          </a:p>
          <a:p>
            <a:pPr marL="457200" lvl="0" indent="-228600" algn="l" rtl="0">
              <a:spcBef>
                <a:spcPts val="0"/>
              </a:spcBef>
              <a:spcAft>
                <a:spcPts val="0"/>
              </a:spcAft>
              <a:buSzPts val="1400"/>
              <a:buNone/>
            </a:pPr>
            <a:r>
              <a:rPr lang="en-US" b="1"/>
              <a:t>20-25</a:t>
            </a:r>
            <a:r>
              <a:rPr lang="en-US"/>
              <a:t>: Bad Beer: One moderate flaw or several minor flaws. Hard to drink OR out of style with minor flaws. </a:t>
            </a:r>
            <a:endParaRPr/>
          </a:p>
          <a:p>
            <a:pPr marL="457200" lvl="0" indent="-228600" algn="l" rtl="0">
              <a:spcBef>
                <a:spcPts val="0"/>
              </a:spcBef>
              <a:spcAft>
                <a:spcPts val="0"/>
              </a:spcAft>
              <a:buSzPts val="1400"/>
              <a:buNone/>
            </a:pPr>
            <a:r>
              <a:rPr lang="en-US" b="1"/>
              <a:t>26-29</a:t>
            </a:r>
            <a:r>
              <a:rPr lang="en-US"/>
              <a:t>: Average Beer: Minor flaw or several trivial flaws. Drinkable, but not great OR great but out of style. </a:t>
            </a:r>
            <a:endParaRPr/>
          </a:p>
          <a:p>
            <a:pPr marL="457200" lvl="0" indent="-228600" algn="l" rtl="0">
              <a:spcBef>
                <a:spcPts val="0"/>
              </a:spcBef>
              <a:spcAft>
                <a:spcPts val="0"/>
              </a:spcAft>
              <a:buSzPts val="1400"/>
              <a:buNone/>
            </a:pPr>
            <a:r>
              <a:rPr lang="en-US" b="1"/>
              <a:t>30-34</a:t>
            </a:r>
            <a:r>
              <a:rPr lang="en-US"/>
              <a:t>: Good beer. Good homebrew or run-of-the-mill commercial brews. Possibly good enough to get a 2nd or 3rd place finish in small field on a good day. </a:t>
            </a:r>
            <a:endParaRPr/>
          </a:p>
          <a:p>
            <a:pPr marL="457200" lvl="0" indent="-228600" algn="l" rtl="0">
              <a:spcBef>
                <a:spcPts val="0"/>
              </a:spcBef>
              <a:spcAft>
                <a:spcPts val="0"/>
              </a:spcAft>
              <a:buSzPts val="1400"/>
              <a:buNone/>
            </a:pPr>
            <a:r>
              <a:rPr lang="en-US" b="1"/>
              <a:t>35-39</a:t>
            </a:r>
            <a:r>
              <a:rPr lang="en-US"/>
              <a:t>: Great beer. The sort of beer you’d want to buy. Well-made craft beer. Typical homebrew competition winner. Typical Best of Show contender. </a:t>
            </a:r>
            <a:endParaRPr/>
          </a:p>
          <a:p>
            <a:pPr marL="457200" lvl="0" indent="-228600" algn="l" rtl="0">
              <a:spcBef>
                <a:spcPts val="0"/>
              </a:spcBef>
              <a:spcAft>
                <a:spcPts val="0"/>
              </a:spcAft>
              <a:buSzPts val="1400"/>
              <a:buNone/>
            </a:pPr>
            <a:r>
              <a:rPr lang="en-US" b="1"/>
              <a:t>40-45</a:t>
            </a:r>
            <a:r>
              <a:rPr lang="en-US"/>
              <a:t>: Amazing beer. A world class beer, worth a special trip. Medal contender in big competitions with lots of entries. Typical Best of Show winner. </a:t>
            </a:r>
            <a:endParaRPr/>
          </a:p>
          <a:p>
            <a:pPr marL="457200" lvl="0" indent="-228600" algn="l" rtl="0">
              <a:spcBef>
                <a:spcPts val="0"/>
              </a:spcBef>
              <a:spcAft>
                <a:spcPts val="0"/>
              </a:spcAft>
              <a:buSzPts val="1400"/>
              <a:buNone/>
            </a:pPr>
            <a:r>
              <a:rPr lang="en-US" b="1"/>
              <a:t>46-49</a:t>
            </a:r>
            <a:r>
              <a:rPr lang="en-US"/>
              <a:t>: Best of the best. A beer worth planning a vacation to get. Most beer judges can go for years without assigning a score in this range. </a:t>
            </a:r>
            <a:endParaRPr/>
          </a:p>
          <a:p>
            <a:pPr marL="457200" lvl="0" indent="-228600" algn="l" rtl="0">
              <a:spcBef>
                <a:spcPts val="0"/>
              </a:spcBef>
              <a:spcAft>
                <a:spcPts val="0"/>
              </a:spcAft>
              <a:buSzPts val="1400"/>
              <a:buNone/>
            </a:pPr>
            <a:r>
              <a:rPr lang="en-US" b="1"/>
              <a:t>50</a:t>
            </a:r>
            <a:r>
              <a:rPr lang="en-US"/>
              <a:t>: God’s Own Beer. A beer that’s truly faultless and rocks your world when you taste it. Most beer judges never assign a 50, even if they’ve been judging for decades.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14"/>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14" name="Google Shape;14;p14"/>
          <p:cNvSpPr txBox="1">
            <a:spLocks noGrp="1"/>
          </p:cNvSpPr>
          <p:nvPr>
            <p:ph type="ctrTitle"/>
          </p:nvPr>
        </p:nvSpPr>
        <p:spPr>
          <a:xfrm>
            <a:off x="2522483" y="2255517"/>
            <a:ext cx="7147034" cy="16897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000"/>
              <a:buFont typeface="Libre Franklin Medium"/>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4"/>
          <p:cNvSpPr txBox="1">
            <a:spLocks noGrp="1"/>
          </p:cNvSpPr>
          <p:nvPr>
            <p:ph type="subTitle" idx="1"/>
          </p:nvPr>
        </p:nvSpPr>
        <p:spPr>
          <a:xfrm>
            <a:off x="2522483" y="4560983"/>
            <a:ext cx="7147034" cy="5600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500"/>
              <a:buNone/>
              <a:defRPr sz="25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608234" y="646422"/>
            <a:ext cx="10975532" cy="7655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68371A"/>
              </a:buClr>
              <a:buSzPts val="5000"/>
              <a:buFont typeface="Libre Franklin Medium"/>
              <a:buNone/>
              <a:defRPr sz="5000">
                <a:solidFill>
                  <a:srgbClr val="68371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23"/>
          <p:cNvPicPr preferRelativeResize="0"/>
          <p:nvPr/>
        </p:nvPicPr>
        <p:blipFill rotWithShape="1">
          <a:blip r:embed="rId2">
            <a:alphaModFix/>
          </a:blip>
          <a:srcRect/>
          <a:stretch/>
        </p:blipFill>
        <p:spPr>
          <a:xfrm>
            <a:off x="0" y="1130"/>
            <a:ext cx="12192000" cy="685573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5"/>
        <p:cNvGrpSpPr/>
        <p:nvPr/>
      </p:nvGrpSpPr>
      <p:grpSpPr>
        <a:xfrm>
          <a:off x="0" y="0"/>
          <a:ext cx="0" cy="0"/>
          <a:chOff x="0" y="0"/>
          <a:chExt cx="0" cy="0"/>
        </a:xfrm>
      </p:grpSpPr>
      <p:pic>
        <p:nvPicPr>
          <p:cNvPr id="66" name="Google Shape;66;p24" descr="A close up of text on a whiteboard&#10;&#10;Description automatically generated"/>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67" name="Google Shape;67;p24"/>
          <p:cNvSpPr txBox="1">
            <a:spLocks noGrp="1"/>
          </p:cNvSpPr>
          <p:nvPr>
            <p:ph type="ctrTitle"/>
          </p:nvPr>
        </p:nvSpPr>
        <p:spPr>
          <a:xfrm>
            <a:off x="2522483" y="2604897"/>
            <a:ext cx="7147034" cy="16482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73737"/>
              </a:buClr>
              <a:buSzPts val="5000"/>
              <a:buFont typeface="Libre Franklin Medium"/>
              <a:buNone/>
              <a:defRPr sz="5000">
                <a:solidFill>
                  <a:srgbClr val="3737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pic>
        <p:nvPicPr>
          <p:cNvPr id="69" name="Google Shape;69;p25"/>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70" name="Google Shape;70;p25"/>
          <p:cNvSpPr txBox="1">
            <a:spLocks noGrp="1"/>
          </p:cNvSpPr>
          <p:nvPr>
            <p:ph type="body" idx="1"/>
          </p:nvPr>
        </p:nvSpPr>
        <p:spPr>
          <a:xfrm>
            <a:off x="8686800" y="2958191"/>
            <a:ext cx="2765502" cy="3899808"/>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79A03F"/>
              </a:buClr>
              <a:buSzPts val="2000"/>
              <a:buFont typeface="Arial"/>
              <a:buNone/>
              <a:defRPr sz="2000" b="0">
                <a:solidFill>
                  <a:srgbClr val="79A03F"/>
                </a:solidFill>
              </a:defRPr>
            </a:lvl1pPr>
            <a:lvl2pPr marL="914400" lvl="1" indent="-355600" algn="l">
              <a:lnSpc>
                <a:spcPct val="90000"/>
              </a:lnSpc>
              <a:spcBef>
                <a:spcPts val="500"/>
              </a:spcBef>
              <a:spcAft>
                <a:spcPts val="0"/>
              </a:spcAft>
              <a:buClr>
                <a:srgbClr val="79A03F"/>
              </a:buClr>
              <a:buSzPts val="2000"/>
              <a:buChar char="•"/>
              <a:defRPr sz="2000" b="0">
                <a:solidFill>
                  <a:srgbClr val="79A03F"/>
                </a:solidFill>
              </a:defRPr>
            </a:lvl2pPr>
            <a:lvl3pPr marL="1371600" lvl="2" indent="-355600" algn="l">
              <a:lnSpc>
                <a:spcPct val="90000"/>
              </a:lnSpc>
              <a:spcBef>
                <a:spcPts val="500"/>
              </a:spcBef>
              <a:spcAft>
                <a:spcPts val="0"/>
              </a:spcAft>
              <a:buClr>
                <a:srgbClr val="79A03F"/>
              </a:buClr>
              <a:buSzPts val="2000"/>
              <a:buChar char="•"/>
              <a:defRPr>
                <a:solidFill>
                  <a:srgbClr val="79A03F"/>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body" idx="2"/>
          </p:nvPr>
        </p:nvSpPr>
        <p:spPr>
          <a:xfrm>
            <a:off x="680224" y="2958191"/>
            <a:ext cx="2765502" cy="38998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A03F"/>
              </a:buClr>
              <a:buSzPts val="2000"/>
              <a:buFont typeface="Arial"/>
              <a:buNone/>
              <a:defRPr sz="2000" b="0">
                <a:solidFill>
                  <a:srgbClr val="79A03F"/>
                </a:solidFill>
              </a:defRPr>
            </a:lvl1pPr>
            <a:lvl2pPr marL="914400" lvl="1" indent="-228600" algn="l">
              <a:lnSpc>
                <a:spcPct val="90000"/>
              </a:lnSpc>
              <a:spcBef>
                <a:spcPts val="500"/>
              </a:spcBef>
              <a:spcAft>
                <a:spcPts val="0"/>
              </a:spcAft>
              <a:buClr>
                <a:schemeClr val="lt1"/>
              </a:buClr>
              <a:buSzPts val="2000"/>
              <a:buNone/>
              <a:defRPr sz="2000" b="0">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5"/>
          <p:cNvSpPr>
            <a:spLocks noGrp="1"/>
          </p:cNvSpPr>
          <p:nvPr>
            <p:ph type="pic" idx="3"/>
          </p:nvPr>
        </p:nvSpPr>
        <p:spPr>
          <a:xfrm>
            <a:off x="4187965" y="2266122"/>
            <a:ext cx="3756596" cy="4591877"/>
          </a:xfrm>
          <a:prstGeom prst="rect">
            <a:avLst/>
          </a:prstGeom>
          <a:noFill/>
          <a:ln>
            <a:noFill/>
          </a:ln>
        </p:spPr>
      </p:sp>
      <p:sp>
        <p:nvSpPr>
          <p:cNvPr id="73" name="Google Shape;73;p25"/>
          <p:cNvSpPr txBox="1">
            <a:spLocks noGrp="1"/>
          </p:cNvSpPr>
          <p:nvPr>
            <p:ph type="body" idx="4"/>
          </p:nvPr>
        </p:nvSpPr>
        <p:spPr>
          <a:xfrm>
            <a:off x="680224" y="2266122"/>
            <a:ext cx="2765502" cy="68674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55555"/>
              </a:buClr>
              <a:buSzPts val="2400"/>
              <a:buNone/>
              <a:defRPr sz="2400" b="1">
                <a:solidFill>
                  <a:srgbClr val="55555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5"/>
          <p:cNvSpPr txBox="1">
            <a:spLocks noGrp="1"/>
          </p:cNvSpPr>
          <p:nvPr>
            <p:ph type="body" idx="5"/>
          </p:nvPr>
        </p:nvSpPr>
        <p:spPr>
          <a:xfrm>
            <a:off x="8686800" y="2266122"/>
            <a:ext cx="2765502" cy="68674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55555"/>
              </a:buClr>
              <a:buSzPts val="2400"/>
              <a:buNone/>
              <a:defRPr sz="2400" b="1">
                <a:solidFill>
                  <a:srgbClr val="55555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75"/>
        <p:cNvGrpSpPr/>
        <p:nvPr/>
      </p:nvGrpSpPr>
      <p:grpSpPr>
        <a:xfrm>
          <a:off x="0" y="0"/>
          <a:ext cx="0" cy="0"/>
          <a:chOff x="0" y="0"/>
          <a:chExt cx="0" cy="0"/>
        </a:xfrm>
      </p:grpSpPr>
      <p:sp>
        <p:nvSpPr>
          <p:cNvPr id="76" name="Google Shape;76;g3e99c38b3e7_8_1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g3e99c38b3e7_8_1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3e99c38b3e7_8_1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3e99c38b3e7_8_16"/>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ctr"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80" name="Google Shape;80;g3e99c38b3e7_8_16"/>
          <p:cNvSpPr txBox="1">
            <a:spLocks noGrp="1"/>
          </p:cNvSpPr>
          <p:nvPr>
            <p:ph type="body" idx="1"/>
          </p:nvPr>
        </p:nvSpPr>
        <p:spPr>
          <a:xfrm>
            <a:off x="1092200" y="2654300"/>
            <a:ext cx="4914800" cy="3264000"/>
          </a:xfrm>
          <a:prstGeom prst="rect">
            <a:avLst/>
          </a:prstGeom>
        </p:spPr>
        <p:txBody>
          <a:bodyPr spcFirstLastPara="1" wrap="square" lIns="121900" tIns="121900" rIns="121900" bIns="121900" anchor="t" anchorCtr="0">
            <a:normAutofit/>
          </a:bodyPr>
          <a:lstStyle>
            <a:lvl1pPr marL="457200" lvl="0" indent="-349250">
              <a:spcBef>
                <a:spcPts val="1000"/>
              </a:spcBef>
              <a:spcAft>
                <a:spcPts val="0"/>
              </a:spcAft>
              <a:buSzPts val="1900"/>
              <a:buChar char="•"/>
              <a:defRPr sz="1900"/>
            </a:lvl1pPr>
            <a:lvl2pPr marL="914400" lvl="1" indent="-349250">
              <a:spcBef>
                <a:spcPts val="500"/>
              </a:spcBef>
              <a:spcAft>
                <a:spcPts val="0"/>
              </a:spcAft>
              <a:buSzPts val="1900"/>
              <a:buChar char="•"/>
              <a:defRPr sz="1900"/>
            </a:lvl2pPr>
            <a:lvl3pPr marL="1371600" lvl="2" indent="-349250">
              <a:spcBef>
                <a:spcPts val="500"/>
              </a:spcBef>
              <a:spcAft>
                <a:spcPts val="0"/>
              </a:spcAft>
              <a:buSzPts val="1900"/>
              <a:buChar char="•"/>
              <a:defRPr sz="1900"/>
            </a:lvl3pPr>
            <a:lvl4pPr marL="1828800" lvl="3" indent="-349250">
              <a:spcBef>
                <a:spcPts val="500"/>
              </a:spcBef>
              <a:spcAft>
                <a:spcPts val="0"/>
              </a:spcAft>
              <a:buSzPts val="1900"/>
              <a:buChar char="•"/>
              <a:defRPr sz="1900"/>
            </a:lvl4pPr>
            <a:lvl5pPr marL="2286000" lvl="4" indent="-349250">
              <a:spcBef>
                <a:spcPts val="500"/>
              </a:spcBef>
              <a:spcAft>
                <a:spcPts val="0"/>
              </a:spcAft>
              <a:buSzPts val="1900"/>
              <a:buChar char="•"/>
              <a:defRPr sz="1900"/>
            </a:lvl5pPr>
            <a:lvl6pPr marL="2743200" lvl="5" indent="-349250">
              <a:spcBef>
                <a:spcPts val="500"/>
              </a:spcBef>
              <a:spcAft>
                <a:spcPts val="0"/>
              </a:spcAft>
              <a:buSzPts val="1900"/>
              <a:buChar char="•"/>
              <a:defRPr sz="1900"/>
            </a:lvl6pPr>
            <a:lvl7pPr marL="3200400" lvl="6" indent="-349250">
              <a:spcBef>
                <a:spcPts val="500"/>
              </a:spcBef>
              <a:spcAft>
                <a:spcPts val="0"/>
              </a:spcAft>
              <a:buSzPts val="1900"/>
              <a:buChar char="•"/>
              <a:defRPr sz="1900"/>
            </a:lvl7pPr>
            <a:lvl8pPr marL="3657600" lvl="7" indent="-349250">
              <a:spcBef>
                <a:spcPts val="500"/>
              </a:spcBef>
              <a:spcAft>
                <a:spcPts val="0"/>
              </a:spcAft>
              <a:buSzPts val="1900"/>
              <a:buChar char="•"/>
              <a:defRPr sz="1900"/>
            </a:lvl8pPr>
            <a:lvl9pPr marL="4114800" lvl="8" indent="-349250">
              <a:spcBef>
                <a:spcPts val="500"/>
              </a:spcBef>
              <a:spcAft>
                <a:spcPts val="0"/>
              </a:spcAft>
              <a:buSzPts val="1900"/>
              <a:buChar char="•"/>
              <a:defRPr sz="1900"/>
            </a:lvl9pPr>
          </a:lstStyle>
          <a:p>
            <a:endParaRPr/>
          </a:p>
        </p:txBody>
      </p:sp>
      <p:sp>
        <p:nvSpPr>
          <p:cNvPr id="81" name="Google Shape;81;g3e99c38b3e7_8_16"/>
          <p:cNvSpPr txBox="1">
            <a:spLocks noGrp="1"/>
          </p:cNvSpPr>
          <p:nvPr>
            <p:ph type="body" idx="2"/>
          </p:nvPr>
        </p:nvSpPr>
        <p:spPr>
          <a:xfrm>
            <a:off x="6184900" y="2654300"/>
            <a:ext cx="4914800" cy="3264000"/>
          </a:xfrm>
          <a:prstGeom prst="rect">
            <a:avLst/>
          </a:prstGeom>
        </p:spPr>
        <p:txBody>
          <a:bodyPr spcFirstLastPara="1" wrap="square" lIns="121900" tIns="121900" rIns="121900" bIns="121900" anchor="t" anchorCtr="0">
            <a:normAutofit/>
          </a:bodyPr>
          <a:lstStyle>
            <a:lvl1pPr marL="457200" lvl="0" indent="-349250">
              <a:spcBef>
                <a:spcPts val="1000"/>
              </a:spcBef>
              <a:spcAft>
                <a:spcPts val="0"/>
              </a:spcAft>
              <a:buSzPts val="1900"/>
              <a:buChar char="•"/>
              <a:defRPr sz="1900"/>
            </a:lvl1pPr>
            <a:lvl2pPr marL="914400" lvl="1" indent="-349250">
              <a:spcBef>
                <a:spcPts val="500"/>
              </a:spcBef>
              <a:spcAft>
                <a:spcPts val="0"/>
              </a:spcAft>
              <a:buSzPts val="1900"/>
              <a:buChar char="•"/>
              <a:defRPr sz="1900"/>
            </a:lvl2pPr>
            <a:lvl3pPr marL="1371600" lvl="2" indent="-349250">
              <a:spcBef>
                <a:spcPts val="500"/>
              </a:spcBef>
              <a:spcAft>
                <a:spcPts val="0"/>
              </a:spcAft>
              <a:buSzPts val="1900"/>
              <a:buChar char="•"/>
              <a:defRPr sz="1900"/>
            </a:lvl3pPr>
            <a:lvl4pPr marL="1828800" lvl="3" indent="-349250">
              <a:spcBef>
                <a:spcPts val="500"/>
              </a:spcBef>
              <a:spcAft>
                <a:spcPts val="0"/>
              </a:spcAft>
              <a:buSzPts val="1900"/>
              <a:buChar char="•"/>
              <a:defRPr sz="1900"/>
            </a:lvl4pPr>
            <a:lvl5pPr marL="2286000" lvl="4" indent="-349250">
              <a:spcBef>
                <a:spcPts val="500"/>
              </a:spcBef>
              <a:spcAft>
                <a:spcPts val="0"/>
              </a:spcAft>
              <a:buSzPts val="1900"/>
              <a:buChar char="•"/>
              <a:defRPr sz="1900"/>
            </a:lvl5pPr>
            <a:lvl6pPr marL="2743200" lvl="5" indent="-349250">
              <a:spcBef>
                <a:spcPts val="500"/>
              </a:spcBef>
              <a:spcAft>
                <a:spcPts val="0"/>
              </a:spcAft>
              <a:buSzPts val="1900"/>
              <a:buChar char="•"/>
              <a:defRPr sz="1900"/>
            </a:lvl6pPr>
            <a:lvl7pPr marL="3200400" lvl="6" indent="-349250">
              <a:spcBef>
                <a:spcPts val="500"/>
              </a:spcBef>
              <a:spcAft>
                <a:spcPts val="0"/>
              </a:spcAft>
              <a:buSzPts val="1900"/>
              <a:buChar char="•"/>
              <a:defRPr sz="1900"/>
            </a:lvl7pPr>
            <a:lvl8pPr marL="3657600" lvl="7" indent="-349250">
              <a:spcBef>
                <a:spcPts val="500"/>
              </a:spcBef>
              <a:spcAft>
                <a:spcPts val="0"/>
              </a:spcAft>
              <a:buSzPts val="1900"/>
              <a:buChar char="•"/>
              <a:defRPr sz="1900"/>
            </a:lvl8pPr>
            <a:lvl9pPr marL="4114800" lvl="8" indent="-349250">
              <a:spcBef>
                <a:spcPts val="500"/>
              </a:spcBef>
              <a:spcAft>
                <a:spcPts val="0"/>
              </a:spcAft>
              <a:buSzPts val="1900"/>
              <a:buChar char="•"/>
              <a:defRPr sz="1900"/>
            </a:lvl9pPr>
          </a:lstStyle>
          <a:p>
            <a:endParaRPr/>
          </a:p>
        </p:txBody>
      </p:sp>
      <p:sp>
        <p:nvSpPr>
          <p:cNvPr id="82" name="Google Shape;82;g3e99c38b3e7_8_16"/>
          <p:cNvSpPr txBox="1">
            <a:spLocks noGrp="1"/>
          </p:cNvSpPr>
          <p:nvPr>
            <p:ph type="sldNum" idx="12"/>
          </p:nvPr>
        </p:nvSpPr>
        <p:spPr>
          <a:xfrm>
            <a:off x="11187645" y="6058224"/>
            <a:ext cx="731600" cy="5248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83"/>
        <p:cNvGrpSpPr/>
        <p:nvPr/>
      </p:nvGrpSpPr>
      <p:grpSpPr>
        <a:xfrm>
          <a:off x="0" y="0"/>
          <a:ext cx="0" cy="0"/>
          <a:chOff x="0" y="0"/>
          <a:chExt cx="0" cy="0"/>
        </a:xfrm>
      </p:grpSpPr>
      <p:sp>
        <p:nvSpPr>
          <p:cNvPr id="84" name="Google Shape;84;g3e99c38b3e7_8_30"/>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g3e99c38b3e7_8_30"/>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g3e99c38b3e7_8_3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g3e99c38b3e7_8_30"/>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ctr"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88" name="Google Shape;88;g3e99c38b3e7_8_30"/>
          <p:cNvSpPr txBox="1">
            <a:spLocks noGrp="1"/>
          </p:cNvSpPr>
          <p:nvPr>
            <p:ph type="body" idx="1"/>
          </p:nvPr>
        </p:nvSpPr>
        <p:spPr>
          <a:xfrm>
            <a:off x="1092200" y="2654300"/>
            <a:ext cx="10007600" cy="3264000"/>
          </a:xfrm>
          <a:prstGeom prst="rect">
            <a:avLst/>
          </a:prstGeom>
        </p:spPr>
        <p:txBody>
          <a:bodyPr spcFirstLastPara="1" wrap="square" lIns="121900" tIns="121900" rIns="121900" bIns="121900" anchor="t" anchorCtr="0">
            <a:normAutofit/>
          </a:bodyPr>
          <a:lstStyle>
            <a:lvl1pPr marL="457200" lvl="0" indent="-349250">
              <a:spcBef>
                <a:spcPts val="1000"/>
              </a:spcBef>
              <a:spcAft>
                <a:spcPts val="0"/>
              </a:spcAft>
              <a:buSzPts val="1900"/>
              <a:buChar char="•"/>
              <a:defRPr sz="1900"/>
            </a:lvl1pPr>
            <a:lvl2pPr marL="914400" lvl="1" indent="-349250">
              <a:spcBef>
                <a:spcPts val="500"/>
              </a:spcBef>
              <a:spcAft>
                <a:spcPts val="0"/>
              </a:spcAft>
              <a:buSzPts val="1900"/>
              <a:buChar char="•"/>
              <a:defRPr sz="1900"/>
            </a:lvl2pPr>
            <a:lvl3pPr marL="1371600" lvl="2" indent="-349250">
              <a:spcBef>
                <a:spcPts val="500"/>
              </a:spcBef>
              <a:spcAft>
                <a:spcPts val="0"/>
              </a:spcAft>
              <a:buSzPts val="1900"/>
              <a:buChar char="•"/>
              <a:defRPr sz="1900"/>
            </a:lvl3pPr>
            <a:lvl4pPr marL="1828800" lvl="3" indent="-349250">
              <a:spcBef>
                <a:spcPts val="500"/>
              </a:spcBef>
              <a:spcAft>
                <a:spcPts val="0"/>
              </a:spcAft>
              <a:buSzPts val="1900"/>
              <a:buChar char="•"/>
              <a:defRPr sz="1900"/>
            </a:lvl4pPr>
            <a:lvl5pPr marL="2286000" lvl="4" indent="-349250">
              <a:spcBef>
                <a:spcPts val="500"/>
              </a:spcBef>
              <a:spcAft>
                <a:spcPts val="0"/>
              </a:spcAft>
              <a:buSzPts val="1900"/>
              <a:buChar char="•"/>
              <a:defRPr sz="1900"/>
            </a:lvl5pPr>
            <a:lvl6pPr marL="2743200" lvl="5" indent="-349250">
              <a:spcBef>
                <a:spcPts val="500"/>
              </a:spcBef>
              <a:spcAft>
                <a:spcPts val="0"/>
              </a:spcAft>
              <a:buSzPts val="1900"/>
              <a:buChar char="•"/>
              <a:defRPr sz="1900"/>
            </a:lvl6pPr>
            <a:lvl7pPr marL="3200400" lvl="6" indent="-349250">
              <a:spcBef>
                <a:spcPts val="500"/>
              </a:spcBef>
              <a:spcAft>
                <a:spcPts val="0"/>
              </a:spcAft>
              <a:buSzPts val="1900"/>
              <a:buChar char="•"/>
              <a:defRPr sz="1900"/>
            </a:lvl7pPr>
            <a:lvl8pPr marL="3657600" lvl="7" indent="-349250">
              <a:spcBef>
                <a:spcPts val="500"/>
              </a:spcBef>
              <a:spcAft>
                <a:spcPts val="0"/>
              </a:spcAft>
              <a:buSzPts val="1900"/>
              <a:buChar char="•"/>
              <a:defRPr sz="1900"/>
            </a:lvl8pPr>
            <a:lvl9pPr marL="4114800" lvl="8" indent="-349250">
              <a:spcBef>
                <a:spcPts val="500"/>
              </a:spcBef>
              <a:spcAft>
                <a:spcPts val="0"/>
              </a:spcAft>
              <a:buSzPts val="1900"/>
              <a:buChar char="•"/>
              <a:defRPr sz="1900"/>
            </a:lvl9pPr>
          </a:lstStyle>
          <a:p>
            <a:endParaRPr/>
          </a:p>
        </p:txBody>
      </p:sp>
      <p:sp>
        <p:nvSpPr>
          <p:cNvPr id="89" name="Google Shape;89;g3e99c38b3e7_8_30"/>
          <p:cNvSpPr txBox="1">
            <a:spLocks noGrp="1"/>
          </p:cNvSpPr>
          <p:nvPr>
            <p:ph type="sldNum" idx="12"/>
          </p:nvPr>
        </p:nvSpPr>
        <p:spPr>
          <a:xfrm>
            <a:off x="11187645" y="6058224"/>
            <a:ext cx="731600" cy="5248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90"/>
        <p:cNvGrpSpPr/>
        <p:nvPr/>
      </p:nvGrpSpPr>
      <p:grpSpPr>
        <a:xfrm>
          <a:off x="0" y="0"/>
          <a:ext cx="0" cy="0"/>
          <a:chOff x="0" y="0"/>
          <a:chExt cx="0" cy="0"/>
        </a:xfrm>
      </p:grpSpPr>
      <p:sp>
        <p:nvSpPr>
          <p:cNvPr id="91" name="Google Shape;91;g3e99c38b3e7_8_80"/>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g3e99c38b3e7_8_80"/>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g3e99c38b3e7_8_8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g3e99c38b3e7_8_80"/>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ctr"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95" name="Google Shape;95;g3e99c38b3e7_8_80"/>
          <p:cNvSpPr txBox="1">
            <a:spLocks noGrp="1"/>
          </p:cNvSpPr>
          <p:nvPr>
            <p:ph type="sldNum" idx="12"/>
          </p:nvPr>
        </p:nvSpPr>
        <p:spPr>
          <a:xfrm>
            <a:off x="11187645" y="6058224"/>
            <a:ext cx="731600" cy="5248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
        <p:cNvGrpSpPr/>
        <p:nvPr/>
      </p:nvGrpSpPr>
      <p:grpSpPr>
        <a:xfrm>
          <a:off x="0" y="0"/>
          <a:ext cx="0" cy="0"/>
          <a:chOff x="0" y="0"/>
          <a:chExt cx="0" cy="0"/>
        </a:xfrm>
      </p:grpSpPr>
      <p:pic>
        <p:nvPicPr>
          <p:cNvPr id="17" name="Google Shape;17;p15"/>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18" name="Google Shape;18;p15"/>
          <p:cNvSpPr txBox="1">
            <a:spLocks noGrp="1"/>
          </p:cNvSpPr>
          <p:nvPr>
            <p:ph type="ctrTitle"/>
          </p:nvPr>
        </p:nvSpPr>
        <p:spPr>
          <a:xfrm>
            <a:off x="2522483" y="2255517"/>
            <a:ext cx="7147034" cy="16897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000"/>
              <a:buFont typeface="Libre Franklin Medium"/>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subTitle" idx="1"/>
          </p:nvPr>
        </p:nvSpPr>
        <p:spPr>
          <a:xfrm>
            <a:off x="2522483" y="4560983"/>
            <a:ext cx="7147034" cy="5600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500"/>
              <a:buNone/>
              <a:defRPr sz="25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15"/>
          <p:cNvPicPr preferRelativeResize="0"/>
          <p:nvPr/>
        </p:nvPicPr>
        <p:blipFill rotWithShape="1">
          <a:blip r:embed="rId3">
            <a:alphaModFix/>
          </a:blip>
          <a:srcRect/>
          <a:stretch/>
        </p:blipFill>
        <p:spPr>
          <a:xfrm>
            <a:off x="0" y="5736749"/>
            <a:ext cx="12192000" cy="9768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1"/>
        <p:cNvGrpSpPr/>
        <p:nvPr/>
      </p:nvGrpSpPr>
      <p:grpSpPr>
        <a:xfrm>
          <a:off x="0" y="0"/>
          <a:ext cx="0" cy="0"/>
          <a:chOff x="0" y="0"/>
          <a:chExt cx="0" cy="0"/>
        </a:xfrm>
      </p:grpSpPr>
      <p:pic>
        <p:nvPicPr>
          <p:cNvPr id="22" name="Google Shape;22;p16"/>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23" name="Google Shape;23;p16"/>
          <p:cNvSpPr txBox="1">
            <a:spLocks noGrp="1"/>
          </p:cNvSpPr>
          <p:nvPr>
            <p:ph type="ctrTitle"/>
          </p:nvPr>
        </p:nvSpPr>
        <p:spPr>
          <a:xfrm>
            <a:off x="2522483" y="2255517"/>
            <a:ext cx="7147034" cy="16897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73737"/>
              </a:buClr>
              <a:buSzPts val="5000"/>
              <a:buFont typeface="Libre Franklin Medium"/>
              <a:buNone/>
              <a:defRPr sz="5000">
                <a:solidFill>
                  <a:srgbClr val="3737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subTitle" idx="1"/>
          </p:nvPr>
        </p:nvSpPr>
        <p:spPr>
          <a:xfrm>
            <a:off x="2522483" y="4560983"/>
            <a:ext cx="7147034" cy="5600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555555"/>
              </a:buClr>
              <a:buSzPts val="2500"/>
              <a:buNone/>
              <a:defRPr sz="2500">
                <a:solidFill>
                  <a:srgbClr val="55555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5"/>
        <p:cNvGrpSpPr/>
        <p:nvPr/>
      </p:nvGrpSpPr>
      <p:grpSpPr>
        <a:xfrm>
          <a:off x="0" y="0"/>
          <a:ext cx="0" cy="0"/>
          <a:chOff x="0" y="0"/>
          <a:chExt cx="0" cy="0"/>
        </a:xfrm>
      </p:grpSpPr>
      <p:pic>
        <p:nvPicPr>
          <p:cNvPr id="26" name="Google Shape;26;p17"/>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27" name="Google Shape;27;p17"/>
          <p:cNvSpPr txBox="1">
            <a:spLocks noGrp="1"/>
          </p:cNvSpPr>
          <p:nvPr>
            <p:ph type="title"/>
          </p:nvPr>
        </p:nvSpPr>
        <p:spPr>
          <a:xfrm>
            <a:off x="1387366" y="2715065"/>
            <a:ext cx="9404568" cy="7462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373737"/>
              </a:buClr>
              <a:buSzPts val="5000"/>
              <a:buFont typeface="Libre Franklin Medium"/>
              <a:buNone/>
              <a:defRPr sz="5000">
                <a:solidFill>
                  <a:srgbClr val="3737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1387366" y="4283276"/>
            <a:ext cx="9404568"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55555"/>
              </a:buClr>
              <a:buSzPts val="2000"/>
              <a:buNone/>
              <a:defRPr sz="2000">
                <a:solidFill>
                  <a:srgbClr val="555555"/>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9" name="Google Shape;29;p17"/>
          <p:cNvCxnSpPr/>
          <p:nvPr/>
        </p:nvCxnSpPr>
        <p:spPr>
          <a:xfrm>
            <a:off x="5012118" y="3757134"/>
            <a:ext cx="1952611" cy="0"/>
          </a:xfrm>
          <a:prstGeom prst="straightConnector1">
            <a:avLst/>
          </a:prstGeom>
          <a:noFill/>
          <a:ln w="25400" cap="flat" cmpd="sng">
            <a:solidFill>
              <a:srgbClr val="D8D3A5"/>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pic>
        <p:nvPicPr>
          <p:cNvPr id="31" name="Google Shape;31;p18"/>
          <p:cNvPicPr preferRelativeResize="0"/>
          <p:nvPr/>
        </p:nvPicPr>
        <p:blipFill rotWithShape="1">
          <a:blip r:embed="rId2">
            <a:alphaModFix/>
          </a:blip>
          <a:srcRect/>
          <a:stretch/>
        </p:blipFill>
        <p:spPr>
          <a:xfrm>
            <a:off x="-13447" y="2261"/>
            <a:ext cx="12192000" cy="6855739"/>
          </a:xfrm>
          <a:prstGeom prst="rect">
            <a:avLst/>
          </a:prstGeom>
          <a:noFill/>
          <a:ln>
            <a:noFill/>
          </a:ln>
        </p:spPr>
      </p:pic>
      <p:sp>
        <p:nvSpPr>
          <p:cNvPr id="32" name="Google Shape;32;p18"/>
          <p:cNvSpPr txBox="1">
            <a:spLocks noGrp="1"/>
          </p:cNvSpPr>
          <p:nvPr>
            <p:ph type="title"/>
          </p:nvPr>
        </p:nvSpPr>
        <p:spPr>
          <a:xfrm>
            <a:off x="1387366" y="1894798"/>
            <a:ext cx="9404568" cy="7462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373737"/>
              </a:buClr>
              <a:buSzPts val="5000"/>
              <a:buFont typeface="Libre Franklin Medium"/>
              <a:buNone/>
              <a:defRPr sz="5000">
                <a:solidFill>
                  <a:srgbClr val="3737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1387366" y="3463009"/>
            <a:ext cx="9404568"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55555"/>
              </a:buClr>
              <a:buSzPts val="2000"/>
              <a:buNone/>
              <a:defRPr sz="2000">
                <a:solidFill>
                  <a:srgbClr val="555555"/>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34" name="Google Shape;34;p18"/>
          <p:cNvCxnSpPr/>
          <p:nvPr/>
        </p:nvCxnSpPr>
        <p:spPr>
          <a:xfrm>
            <a:off x="5012118" y="2936867"/>
            <a:ext cx="1952611" cy="0"/>
          </a:xfrm>
          <a:prstGeom prst="straightConnector1">
            <a:avLst/>
          </a:prstGeom>
          <a:noFill/>
          <a:ln w="25400" cap="flat" cmpd="sng">
            <a:solidFill>
              <a:srgbClr val="D8D3A5"/>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pic>
        <p:nvPicPr>
          <p:cNvPr id="36" name="Google Shape;36;p19"/>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37" name="Google Shape;37;p19"/>
          <p:cNvSpPr>
            <a:spLocks noGrp="1"/>
          </p:cNvSpPr>
          <p:nvPr>
            <p:ph type="pic" idx="2"/>
          </p:nvPr>
        </p:nvSpPr>
        <p:spPr>
          <a:xfrm>
            <a:off x="763930" y="763928"/>
            <a:ext cx="6941235" cy="4606725"/>
          </a:xfrm>
          <a:prstGeom prst="rect">
            <a:avLst/>
          </a:prstGeom>
          <a:noFill/>
          <a:ln>
            <a:noFill/>
          </a:ln>
        </p:spPr>
      </p:sp>
      <p:sp>
        <p:nvSpPr>
          <p:cNvPr id="38" name="Google Shape;38;p19"/>
          <p:cNvSpPr txBox="1">
            <a:spLocks noGrp="1"/>
          </p:cNvSpPr>
          <p:nvPr>
            <p:ph type="body" idx="1"/>
          </p:nvPr>
        </p:nvSpPr>
        <p:spPr>
          <a:xfrm>
            <a:off x="8342664" y="1481559"/>
            <a:ext cx="3116273" cy="3889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5"/>
              </a:buClr>
              <a:buSzPts val="2000"/>
              <a:buFont typeface="Arial"/>
              <a:buNone/>
              <a:defRPr sz="2000" b="0">
                <a:solidFill>
                  <a:schemeClr val="accent5"/>
                </a:solidFill>
              </a:defRPr>
            </a:lvl1pPr>
            <a:lvl2pPr marL="914400" lvl="1" indent="-228600" algn="l">
              <a:lnSpc>
                <a:spcPct val="90000"/>
              </a:lnSpc>
              <a:spcBef>
                <a:spcPts val="500"/>
              </a:spcBef>
              <a:spcAft>
                <a:spcPts val="0"/>
              </a:spcAft>
              <a:buClr>
                <a:schemeClr val="lt1"/>
              </a:buClr>
              <a:buSzPts val="2000"/>
              <a:buNone/>
              <a:defRPr sz="2000" b="0">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pic>
        <p:nvPicPr>
          <p:cNvPr id="40" name="Google Shape;40;p20" descr="A picture containing indoor, sitting, food, table&#10;&#10;Description automatically generated"/>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41" name="Google Shape;41;p20"/>
          <p:cNvSpPr txBox="1">
            <a:spLocks noGrp="1"/>
          </p:cNvSpPr>
          <p:nvPr>
            <p:ph type="title"/>
          </p:nvPr>
        </p:nvSpPr>
        <p:spPr>
          <a:xfrm>
            <a:off x="669074" y="613318"/>
            <a:ext cx="4449337" cy="55392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Libre Franklin Medium"/>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6835698" y="3008777"/>
            <a:ext cx="4616604" cy="231557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5"/>
              </a:buClr>
              <a:buSzPts val="2000"/>
              <a:buFont typeface="Arial"/>
              <a:buChar char="•"/>
              <a:defRPr sz="2000" b="0">
                <a:solidFill>
                  <a:schemeClr val="accent5"/>
                </a:solidFill>
              </a:defRPr>
            </a:lvl1pPr>
            <a:lvl2pPr marL="914400" lvl="1" indent="-355600" algn="l">
              <a:lnSpc>
                <a:spcPct val="90000"/>
              </a:lnSpc>
              <a:spcBef>
                <a:spcPts val="500"/>
              </a:spcBef>
              <a:spcAft>
                <a:spcPts val="0"/>
              </a:spcAft>
              <a:buClr>
                <a:schemeClr val="accent5"/>
              </a:buClr>
              <a:buSzPts val="2000"/>
              <a:buChar char="•"/>
              <a:defRPr sz="2000" b="0">
                <a:solidFill>
                  <a:schemeClr val="accent5"/>
                </a:solidFill>
              </a:defRPr>
            </a:lvl2pPr>
            <a:lvl3pPr marL="1371600" lvl="2" indent="-355600" algn="l">
              <a:lnSpc>
                <a:spcPct val="90000"/>
              </a:lnSpc>
              <a:spcBef>
                <a:spcPts val="500"/>
              </a:spcBef>
              <a:spcAft>
                <a:spcPts val="0"/>
              </a:spcAft>
              <a:buClr>
                <a:schemeClr val="accent5"/>
              </a:buClr>
              <a:buSzPts val="2000"/>
              <a:buChar char="•"/>
              <a:defRPr>
                <a:solidFill>
                  <a:schemeClr val="accent5"/>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body" idx="2"/>
          </p:nvPr>
        </p:nvSpPr>
        <p:spPr>
          <a:xfrm>
            <a:off x="6835775" y="1731255"/>
            <a:ext cx="4616450" cy="12731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68371A"/>
              </a:buClr>
              <a:buSzPts val="2400"/>
              <a:buNone/>
              <a:defRPr sz="2400" b="1">
                <a:solidFill>
                  <a:srgbClr val="68371A"/>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4"/>
        <p:cNvGrpSpPr/>
        <p:nvPr/>
      </p:nvGrpSpPr>
      <p:grpSpPr>
        <a:xfrm>
          <a:off x="0" y="0"/>
          <a:ext cx="0" cy="0"/>
          <a:chOff x="0" y="0"/>
          <a:chExt cx="0" cy="0"/>
        </a:xfrm>
      </p:grpSpPr>
      <p:pic>
        <p:nvPicPr>
          <p:cNvPr id="45" name="Google Shape;45;p21"/>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46" name="Google Shape;46;p21"/>
          <p:cNvSpPr txBox="1">
            <a:spLocks noGrp="1"/>
          </p:cNvSpPr>
          <p:nvPr>
            <p:ph type="title"/>
          </p:nvPr>
        </p:nvSpPr>
        <p:spPr>
          <a:xfrm>
            <a:off x="669074" y="613318"/>
            <a:ext cx="4449337" cy="55392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Libre Franklin Medium"/>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6835698" y="4530513"/>
            <a:ext cx="4616604" cy="79546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5"/>
              </a:buClr>
              <a:buSzPts val="2000"/>
              <a:buFont typeface="Arial"/>
              <a:buChar char="•"/>
              <a:defRPr sz="2000" b="0">
                <a:solidFill>
                  <a:schemeClr val="accent5"/>
                </a:solidFill>
              </a:defRPr>
            </a:lvl1pPr>
            <a:lvl2pPr marL="914400" lvl="1" indent="-355600" algn="l">
              <a:lnSpc>
                <a:spcPct val="90000"/>
              </a:lnSpc>
              <a:spcBef>
                <a:spcPts val="500"/>
              </a:spcBef>
              <a:spcAft>
                <a:spcPts val="0"/>
              </a:spcAft>
              <a:buClr>
                <a:schemeClr val="accent5"/>
              </a:buClr>
              <a:buSzPts val="2000"/>
              <a:buChar char="•"/>
              <a:defRPr sz="2000" b="0">
                <a:solidFill>
                  <a:schemeClr val="accent5"/>
                </a:solidFill>
              </a:defRPr>
            </a:lvl2pPr>
            <a:lvl3pPr marL="1371600" lvl="2" indent="-355600" algn="l">
              <a:lnSpc>
                <a:spcPct val="90000"/>
              </a:lnSpc>
              <a:spcBef>
                <a:spcPts val="500"/>
              </a:spcBef>
              <a:spcAft>
                <a:spcPts val="0"/>
              </a:spcAft>
              <a:buClr>
                <a:schemeClr val="accent5"/>
              </a:buClr>
              <a:buSzPts val="2000"/>
              <a:buChar char="•"/>
              <a:defRPr>
                <a:solidFill>
                  <a:schemeClr val="accent5"/>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a:spLocks noGrp="1"/>
          </p:cNvSpPr>
          <p:nvPr>
            <p:ph type="pic" idx="2"/>
          </p:nvPr>
        </p:nvSpPr>
        <p:spPr>
          <a:xfrm>
            <a:off x="6096000" y="309383"/>
            <a:ext cx="6096000" cy="3414532"/>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pic>
        <p:nvPicPr>
          <p:cNvPr id="50" name="Google Shape;50;p22"/>
          <p:cNvPicPr preferRelativeResize="0"/>
          <p:nvPr/>
        </p:nvPicPr>
        <p:blipFill rotWithShape="1">
          <a:blip r:embed="rId2">
            <a:alphaModFix/>
          </a:blip>
          <a:srcRect/>
          <a:stretch/>
        </p:blipFill>
        <p:spPr>
          <a:xfrm>
            <a:off x="0" y="1130"/>
            <a:ext cx="12192000" cy="6855739"/>
          </a:xfrm>
          <a:prstGeom prst="rect">
            <a:avLst/>
          </a:prstGeom>
          <a:noFill/>
          <a:ln>
            <a:noFill/>
          </a:ln>
        </p:spPr>
      </p:pic>
      <p:sp>
        <p:nvSpPr>
          <p:cNvPr id="51" name="Google Shape;51;p22"/>
          <p:cNvSpPr txBox="1">
            <a:spLocks noGrp="1"/>
          </p:cNvSpPr>
          <p:nvPr>
            <p:ph type="title"/>
          </p:nvPr>
        </p:nvSpPr>
        <p:spPr>
          <a:xfrm>
            <a:off x="1688537" y="1337340"/>
            <a:ext cx="743512" cy="7462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607B39"/>
              </a:buClr>
              <a:buSzPts val="5000"/>
              <a:buFont typeface="Libre Franklin Medium"/>
              <a:buNone/>
              <a:defRPr sz="5000">
                <a:solidFill>
                  <a:srgbClr val="607B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80224" y="2992916"/>
            <a:ext cx="2765502" cy="16220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5555"/>
              </a:buClr>
              <a:buSzPts val="2000"/>
              <a:buFont typeface="Arial"/>
              <a:buNone/>
              <a:defRPr sz="2000" b="0">
                <a:solidFill>
                  <a:srgbClr val="555555"/>
                </a:solidFill>
              </a:defRPr>
            </a:lvl1pPr>
            <a:lvl2pPr marL="914400" lvl="1" indent="-228600" algn="l">
              <a:lnSpc>
                <a:spcPct val="90000"/>
              </a:lnSpc>
              <a:spcBef>
                <a:spcPts val="500"/>
              </a:spcBef>
              <a:spcAft>
                <a:spcPts val="0"/>
              </a:spcAft>
              <a:buClr>
                <a:schemeClr val="lt1"/>
              </a:buClr>
              <a:buSzPts val="2000"/>
              <a:buNone/>
              <a:defRPr sz="2000" b="0">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 name="Google Shape;53;p22"/>
          <p:cNvCxnSpPr/>
          <p:nvPr/>
        </p:nvCxnSpPr>
        <p:spPr>
          <a:xfrm rot="10800000">
            <a:off x="4120586" y="1157469"/>
            <a:ext cx="0" cy="4166885"/>
          </a:xfrm>
          <a:prstGeom prst="straightConnector1">
            <a:avLst/>
          </a:prstGeom>
          <a:noFill/>
          <a:ln w="25400" cap="flat" cmpd="sng">
            <a:solidFill>
              <a:srgbClr val="EA9821"/>
            </a:solidFill>
            <a:prstDash val="solid"/>
            <a:miter lim="800000"/>
            <a:headEnd type="none" w="sm" len="sm"/>
            <a:tailEnd type="none" w="sm" len="sm"/>
          </a:ln>
        </p:spPr>
      </p:cxnSp>
      <p:cxnSp>
        <p:nvCxnSpPr>
          <p:cNvPr id="54" name="Google Shape;54;p22"/>
          <p:cNvCxnSpPr/>
          <p:nvPr/>
        </p:nvCxnSpPr>
        <p:spPr>
          <a:xfrm rot="10800000">
            <a:off x="7998107" y="1157469"/>
            <a:ext cx="0" cy="4166885"/>
          </a:xfrm>
          <a:prstGeom prst="straightConnector1">
            <a:avLst/>
          </a:prstGeom>
          <a:noFill/>
          <a:ln w="25400" cap="flat" cmpd="sng">
            <a:solidFill>
              <a:srgbClr val="EA9821"/>
            </a:solidFill>
            <a:prstDash val="solid"/>
            <a:miter lim="800000"/>
            <a:headEnd type="none" w="sm" len="sm"/>
            <a:tailEnd type="none" w="sm" len="sm"/>
          </a:ln>
        </p:spPr>
      </p:cxnSp>
      <p:sp>
        <p:nvSpPr>
          <p:cNvPr id="55" name="Google Shape;55;p22"/>
          <p:cNvSpPr txBox="1">
            <a:spLocks noGrp="1"/>
          </p:cNvSpPr>
          <p:nvPr>
            <p:ph type="body" idx="2"/>
          </p:nvPr>
        </p:nvSpPr>
        <p:spPr>
          <a:xfrm>
            <a:off x="4777660" y="2992916"/>
            <a:ext cx="2765502" cy="16220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5555"/>
              </a:buClr>
              <a:buSzPts val="2000"/>
              <a:buFont typeface="Arial"/>
              <a:buNone/>
              <a:defRPr sz="2000" b="0">
                <a:solidFill>
                  <a:srgbClr val="555555"/>
                </a:solidFill>
              </a:defRPr>
            </a:lvl1pPr>
            <a:lvl2pPr marL="914400" lvl="1" indent="-228600" algn="l">
              <a:lnSpc>
                <a:spcPct val="90000"/>
              </a:lnSpc>
              <a:spcBef>
                <a:spcPts val="500"/>
              </a:spcBef>
              <a:spcAft>
                <a:spcPts val="0"/>
              </a:spcAft>
              <a:buClr>
                <a:schemeClr val="lt1"/>
              </a:buClr>
              <a:buSzPts val="2000"/>
              <a:buNone/>
              <a:defRPr sz="2000" b="0">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2"/>
          <p:cNvSpPr txBox="1">
            <a:spLocks noGrp="1"/>
          </p:cNvSpPr>
          <p:nvPr>
            <p:ph type="body" idx="3"/>
          </p:nvPr>
        </p:nvSpPr>
        <p:spPr>
          <a:xfrm>
            <a:off x="8666755" y="2992916"/>
            <a:ext cx="2765502" cy="16220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5555"/>
              </a:buClr>
              <a:buSzPts val="2000"/>
              <a:buFont typeface="Arial"/>
              <a:buNone/>
              <a:defRPr sz="2000" b="0">
                <a:solidFill>
                  <a:srgbClr val="555555"/>
                </a:solidFill>
              </a:defRPr>
            </a:lvl1pPr>
            <a:lvl2pPr marL="914400" lvl="1" indent="-228600" algn="l">
              <a:lnSpc>
                <a:spcPct val="90000"/>
              </a:lnSpc>
              <a:spcBef>
                <a:spcPts val="500"/>
              </a:spcBef>
              <a:spcAft>
                <a:spcPts val="0"/>
              </a:spcAft>
              <a:buClr>
                <a:schemeClr val="lt1"/>
              </a:buClr>
              <a:buSzPts val="2000"/>
              <a:buNone/>
              <a:defRPr sz="2000" b="0">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4"/>
          </p:nvPr>
        </p:nvSpPr>
        <p:spPr>
          <a:xfrm>
            <a:off x="677542" y="2178121"/>
            <a:ext cx="2765502" cy="80946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607B39"/>
              </a:buClr>
              <a:buSzPts val="2400"/>
              <a:buNone/>
              <a:defRPr sz="2400" b="1">
                <a:solidFill>
                  <a:srgbClr val="607B3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2"/>
          <p:cNvSpPr txBox="1">
            <a:spLocks noGrp="1"/>
          </p:cNvSpPr>
          <p:nvPr>
            <p:ph type="body" idx="5"/>
          </p:nvPr>
        </p:nvSpPr>
        <p:spPr>
          <a:xfrm>
            <a:off x="4777660" y="2178121"/>
            <a:ext cx="2765502" cy="80946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607B39"/>
              </a:buClr>
              <a:buSzPts val="2400"/>
              <a:buNone/>
              <a:defRPr sz="2400" b="1">
                <a:solidFill>
                  <a:srgbClr val="607B3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body" idx="6"/>
          </p:nvPr>
        </p:nvSpPr>
        <p:spPr>
          <a:xfrm>
            <a:off x="8666755" y="2178121"/>
            <a:ext cx="2765502" cy="80946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607B39"/>
              </a:buClr>
              <a:buSzPts val="2400"/>
              <a:buNone/>
              <a:defRPr sz="2400" b="1">
                <a:solidFill>
                  <a:srgbClr val="607B3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2"/>
          <p:cNvSpPr txBox="1">
            <a:spLocks noGrp="1"/>
          </p:cNvSpPr>
          <p:nvPr>
            <p:ph type="body" idx="7"/>
          </p:nvPr>
        </p:nvSpPr>
        <p:spPr>
          <a:xfrm>
            <a:off x="5820123" y="1337340"/>
            <a:ext cx="680576" cy="7462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607B39"/>
              </a:buClr>
              <a:buSzPts val="5000"/>
              <a:buNone/>
              <a:defRPr sz="5000">
                <a:solidFill>
                  <a:srgbClr val="607B39"/>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2"/>
          <p:cNvSpPr txBox="1">
            <a:spLocks noGrp="1"/>
          </p:cNvSpPr>
          <p:nvPr>
            <p:ph type="body" idx="8"/>
          </p:nvPr>
        </p:nvSpPr>
        <p:spPr>
          <a:xfrm>
            <a:off x="9709218" y="1337340"/>
            <a:ext cx="680576" cy="7462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607B39"/>
              </a:buClr>
              <a:buSzPts val="5000"/>
              <a:buNone/>
              <a:defRPr sz="5000">
                <a:solidFill>
                  <a:srgbClr val="607B39"/>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dev.bjcp.org/wp-content/uploads/2012/02/GreatBeerJudging.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e99c38b3e7_8_0"/>
          <p:cNvSpPr txBox="1">
            <a:spLocks noGrp="1"/>
          </p:cNvSpPr>
          <p:nvPr>
            <p:ph type="ctrTitle"/>
          </p:nvPr>
        </p:nvSpPr>
        <p:spPr>
          <a:xfrm>
            <a:off x="1697526" y="2255525"/>
            <a:ext cx="8796900" cy="1689900"/>
          </a:xfrm>
          <a:prstGeom prst="rect">
            <a:avLst/>
          </a:prstGeom>
        </p:spPr>
        <p:txBody>
          <a:bodyPr spcFirstLastPara="1" wrap="square" lIns="121900" tIns="121900" rIns="121900" bIns="121900" anchor="b" anchorCtr="0">
            <a:noAutofit/>
          </a:bodyPr>
          <a:lstStyle/>
          <a:p>
            <a:pPr marL="0" marR="0" lvl="0" indent="0" algn="ctr" rtl="0">
              <a:lnSpc>
                <a:spcPct val="100000"/>
              </a:lnSpc>
              <a:spcBef>
                <a:spcPts val="0"/>
              </a:spcBef>
              <a:spcAft>
                <a:spcPts val="0"/>
              </a:spcAft>
              <a:buNone/>
            </a:pPr>
            <a:r>
              <a:rPr lang="en-US" sz="5500">
                <a:latin typeface="Nunito"/>
                <a:ea typeface="Nunito"/>
                <a:cs typeface="Nunito"/>
                <a:sym typeface="Nunito"/>
              </a:rPr>
              <a:t>How to Judge</a:t>
            </a:r>
            <a:endParaRPr sz="5500">
              <a:latin typeface="Nunito"/>
              <a:ea typeface="Nunito"/>
              <a:cs typeface="Nunito"/>
              <a:sym typeface="Nunito"/>
            </a:endParaRPr>
          </a:p>
          <a:p>
            <a:pPr marL="0" marR="0" lvl="0" indent="0" algn="ctr" rtl="0">
              <a:lnSpc>
                <a:spcPct val="100000"/>
              </a:lnSpc>
              <a:spcBef>
                <a:spcPts val="0"/>
              </a:spcBef>
              <a:spcAft>
                <a:spcPts val="0"/>
              </a:spcAft>
              <a:buClr>
                <a:schemeClr val="dk1"/>
              </a:buClr>
              <a:buSzPts val="1100"/>
              <a:buFont typeface="Arial"/>
              <a:buNone/>
            </a:pPr>
            <a:r>
              <a:rPr lang="en-US" sz="5500">
                <a:latin typeface="Nunito"/>
                <a:ea typeface="Nunito"/>
                <a:cs typeface="Nunito"/>
                <a:sym typeface="Nunito"/>
              </a:rPr>
              <a:t>Effectively</a:t>
            </a:r>
            <a:endParaRPr sz="5500"/>
          </a:p>
        </p:txBody>
      </p:sp>
      <p:sp>
        <p:nvSpPr>
          <p:cNvPr id="101" name="Google Shape;101;g3e99c38b3e7_8_0"/>
          <p:cNvSpPr txBox="1">
            <a:spLocks noGrp="1"/>
          </p:cNvSpPr>
          <p:nvPr>
            <p:ph type="subTitle" idx="1"/>
          </p:nvPr>
        </p:nvSpPr>
        <p:spPr>
          <a:xfrm>
            <a:off x="2522483" y="4560983"/>
            <a:ext cx="7146900" cy="560100"/>
          </a:xfrm>
          <a:prstGeom prst="rect">
            <a:avLst/>
          </a:prstGeom>
        </p:spPr>
        <p:txBody>
          <a:bodyPr spcFirstLastPara="1" wrap="square" lIns="121900" tIns="121900" rIns="121900" bIns="121900" anchor="t" anchorCtr="0">
            <a:normAutofit/>
          </a:bodyPr>
          <a:lstStyle/>
          <a:p>
            <a:pPr marL="0" lvl="0" indent="0" algn="ctr" rtl="0">
              <a:spcBef>
                <a:spcPts val="1000"/>
              </a:spcBef>
              <a:spcAft>
                <a:spcPts val="0"/>
              </a:spcAft>
              <a:buNone/>
            </a:pPr>
            <a:r>
              <a:rPr lang="en-US" sz="1900"/>
              <a:t>Phillip Saurer</a:t>
            </a:r>
            <a:endParaRPr sz="1900"/>
          </a:p>
        </p:txBody>
      </p:sp>
      <p:pic>
        <p:nvPicPr>
          <p:cNvPr id="102" name="Google Shape;102;g3e99c38b3e7_8_0" title="PFS Logo (2).png"/>
          <p:cNvPicPr preferRelativeResize="0"/>
          <p:nvPr/>
        </p:nvPicPr>
        <p:blipFill>
          <a:blip r:embed="rId3">
            <a:alphaModFix/>
          </a:blip>
          <a:stretch>
            <a:fillRect/>
          </a:stretch>
        </p:blipFill>
        <p:spPr>
          <a:xfrm>
            <a:off x="5016538" y="271500"/>
            <a:ext cx="2158930" cy="21589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e99c38b3e7_8_74"/>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Questions?</a:t>
            </a:r>
            <a:endParaRPr/>
          </a:p>
        </p:txBody>
      </p:sp>
      <p:pic>
        <p:nvPicPr>
          <p:cNvPr id="167" name="Google Shape;167;g3e99c38b3e7_8_74"/>
          <p:cNvPicPr preferRelativeResize="0"/>
          <p:nvPr/>
        </p:nvPicPr>
        <p:blipFill>
          <a:blip r:embed="rId3">
            <a:alphaModFix/>
          </a:blip>
          <a:stretch>
            <a:fillRect/>
          </a:stretch>
        </p:blipFill>
        <p:spPr>
          <a:xfrm>
            <a:off x="4667250" y="2000250"/>
            <a:ext cx="2857500" cy="2857500"/>
          </a:xfrm>
          <a:prstGeom prst="rect">
            <a:avLst/>
          </a:prstGeom>
          <a:noFill/>
          <a:ln>
            <a:noFill/>
          </a:ln>
        </p:spPr>
      </p:pic>
      <p:sp>
        <p:nvSpPr>
          <p:cNvPr id="168" name="Google Shape;168;g3e99c38b3e7_8_74"/>
          <p:cNvSpPr txBox="1"/>
          <p:nvPr/>
        </p:nvSpPr>
        <p:spPr>
          <a:xfrm>
            <a:off x="264375" y="5639667"/>
            <a:ext cx="11663100" cy="507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700">
                <a:solidFill>
                  <a:schemeClr val="dk2"/>
                </a:solidFill>
                <a:latin typeface="Calibri"/>
                <a:ea typeface="Calibri"/>
                <a:cs typeface="Calibri"/>
                <a:sym typeface="Calibri"/>
              </a:rPr>
              <a:t>Source: </a:t>
            </a:r>
            <a:r>
              <a:rPr lang="en-US" sz="1700" u="sng">
                <a:solidFill>
                  <a:schemeClr val="hlink"/>
                </a:solidFill>
                <a:latin typeface="Calibri"/>
                <a:ea typeface="Calibri"/>
                <a:cs typeface="Calibri"/>
                <a:sym typeface="Calibri"/>
                <a:hlinkClick r:id="rId4"/>
              </a:rPr>
              <a:t>7 Steps to Great Beer Judging</a:t>
            </a:r>
            <a:endParaRPr sz="1700">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e9bfa54d87_1_0"/>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Protect Your Senses</a:t>
            </a:r>
            <a:endParaRPr/>
          </a:p>
        </p:txBody>
      </p:sp>
      <p:sp>
        <p:nvSpPr>
          <p:cNvPr id="108" name="Google Shape;108;g3e9bfa54d87_1_0"/>
          <p:cNvSpPr txBox="1">
            <a:spLocks noGrp="1"/>
          </p:cNvSpPr>
          <p:nvPr>
            <p:ph type="body" idx="4294967295"/>
          </p:nvPr>
        </p:nvSpPr>
        <p:spPr>
          <a:xfrm>
            <a:off x="687874" y="1412025"/>
            <a:ext cx="5408100" cy="4352100"/>
          </a:xfrm>
          <a:prstGeom prst="rect">
            <a:avLst/>
          </a:prstGeom>
        </p:spPr>
        <p:txBody>
          <a:bodyPr spcFirstLastPara="1" wrap="square" lIns="121900" tIns="121900" rIns="121900" bIns="121900" anchor="t" anchorCtr="0">
            <a:normAutofit/>
          </a:bodyPr>
          <a:lstStyle/>
          <a:p>
            <a:pPr marL="0" lvl="0" indent="0" algn="l" rtl="0">
              <a:spcBef>
                <a:spcPts val="1000"/>
              </a:spcBef>
              <a:spcAft>
                <a:spcPts val="0"/>
              </a:spcAft>
              <a:buNone/>
            </a:pPr>
            <a:r>
              <a:rPr lang="en-US" sz="1900" b="1"/>
              <a:t>DON’T</a:t>
            </a:r>
            <a:r>
              <a:rPr lang="en-US" sz="1900"/>
              <a:t>:</a:t>
            </a:r>
            <a:endParaRPr sz="1900"/>
          </a:p>
          <a:p>
            <a:pPr marL="609600" lvl="0" indent="-425450" algn="l" rtl="0">
              <a:spcBef>
                <a:spcPts val="1000"/>
              </a:spcBef>
              <a:spcAft>
                <a:spcPts val="0"/>
              </a:spcAft>
              <a:buSzPts val="1900"/>
              <a:buChar char="•"/>
            </a:pPr>
            <a:r>
              <a:rPr lang="en-US" sz="1900"/>
              <a:t>Eat spicy/garlic foods</a:t>
            </a:r>
            <a:endParaRPr sz="1900"/>
          </a:p>
          <a:p>
            <a:pPr marL="609600" lvl="0" indent="-425450" algn="l" rtl="0">
              <a:spcBef>
                <a:spcPts val="1000"/>
              </a:spcBef>
              <a:spcAft>
                <a:spcPts val="0"/>
              </a:spcAft>
              <a:buSzPts val="1900"/>
              <a:buChar char="•"/>
            </a:pPr>
            <a:r>
              <a:rPr lang="en-US" sz="1900"/>
              <a:t>Wear perfume/cologne</a:t>
            </a:r>
            <a:endParaRPr sz="1900"/>
          </a:p>
          <a:p>
            <a:pPr marL="609600" lvl="0" indent="-425450" algn="l" rtl="0">
              <a:spcBef>
                <a:spcPts val="1000"/>
              </a:spcBef>
              <a:spcAft>
                <a:spcPts val="0"/>
              </a:spcAft>
              <a:buSzPts val="1900"/>
              <a:buChar char="•"/>
            </a:pPr>
            <a:r>
              <a:rPr lang="en-US" sz="1900"/>
              <a:t>Food at judging table</a:t>
            </a:r>
            <a:endParaRPr sz="1900"/>
          </a:p>
        </p:txBody>
      </p:sp>
      <p:sp>
        <p:nvSpPr>
          <p:cNvPr id="109" name="Google Shape;109;g3e9bfa54d87_1_0"/>
          <p:cNvSpPr txBox="1">
            <a:spLocks noGrp="1"/>
          </p:cNvSpPr>
          <p:nvPr>
            <p:ph type="body" idx="4294967295"/>
          </p:nvPr>
        </p:nvSpPr>
        <p:spPr>
          <a:xfrm>
            <a:off x="6095977" y="1412025"/>
            <a:ext cx="5408100" cy="4352100"/>
          </a:xfrm>
          <a:prstGeom prst="rect">
            <a:avLst/>
          </a:prstGeom>
        </p:spPr>
        <p:txBody>
          <a:bodyPr spcFirstLastPara="1" wrap="square" lIns="121900" tIns="121900" rIns="121900" bIns="121900" anchor="t" anchorCtr="0">
            <a:normAutofit/>
          </a:bodyPr>
          <a:lstStyle/>
          <a:p>
            <a:pPr marL="0" lvl="0" indent="0" algn="l" rtl="0">
              <a:spcBef>
                <a:spcPts val="1000"/>
              </a:spcBef>
              <a:spcAft>
                <a:spcPts val="0"/>
              </a:spcAft>
              <a:buNone/>
            </a:pPr>
            <a:r>
              <a:rPr lang="en-US" sz="1900" b="1"/>
              <a:t>DO</a:t>
            </a:r>
            <a:r>
              <a:rPr lang="en-US" sz="1900"/>
              <a:t>:</a:t>
            </a:r>
            <a:endParaRPr sz="1900"/>
          </a:p>
          <a:p>
            <a:pPr marL="609600" lvl="0" indent="-425450" algn="l" rtl="0">
              <a:spcBef>
                <a:spcPts val="1000"/>
              </a:spcBef>
              <a:spcAft>
                <a:spcPts val="0"/>
              </a:spcAft>
              <a:buSzPts val="1900"/>
              <a:buChar char="•"/>
            </a:pPr>
            <a:r>
              <a:rPr lang="en-US" sz="1900"/>
              <a:t>Breaks</a:t>
            </a:r>
            <a:endParaRPr sz="1900"/>
          </a:p>
          <a:p>
            <a:pPr marL="609600" lvl="0" indent="-425450" algn="l" rtl="0">
              <a:spcBef>
                <a:spcPts val="1000"/>
              </a:spcBef>
              <a:spcAft>
                <a:spcPts val="0"/>
              </a:spcAft>
              <a:buSzPts val="1900"/>
              <a:buChar char="•"/>
            </a:pPr>
            <a:r>
              <a:rPr lang="en-US" sz="1900"/>
              <a:t>Water</a:t>
            </a:r>
            <a:endParaRPr sz="1900"/>
          </a:p>
          <a:p>
            <a:pPr marL="609600" lvl="0" indent="-425450" algn="l" rtl="0">
              <a:spcBef>
                <a:spcPts val="1000"/>
              </a:spcBef>
              <a:spcAft>
                <a:spcPts val="0"/>
              </a:spcAft>
              <a:buSzPts val="1900"/>
              <a:buChar char="•"/>
            </a:pPr>
            <a:r>
              <a:rPr lang="en-US" sz="1900"/>
              <a:t>Sensory Resets</a:t>
            </a:r>
            <a:endParaRPr sz="1900"/>
          </a:p>
          <a:p>
            <a:pPr marL="609600" lvl="0" indent="-425450" algn="l" rtl="0">
              <a:spcBef>
                <a:spcPts val="1000"/>
              </a:spcBef>
              <a:spcAft>
                <a:spcPts val="0"/>
              </a:spcAft>
              <a:buSzPts val="1900"/>
              <a:buChar char="•"/>
            </a:pPr>
            <a:r>
              <a:rPr lang="en-US" sz="1900"/>
              <a:t>Tiny Pours</a:t>
            </a:r>
            <a:endParaRPr sz="1900"/>
          </a:p>
        </p:txBody>
      </p:sp>
      <p:pic>
        <p:nvPicPr>
          <p:cNvPr id="110" name="Google Shape;110;g3e9bfa54d87_1_0"/>
          <p:cNvPicPr preferRelativeResize="0"/>
          <p:nvPr/>
        </p:nvPicPr>
        <p:blipFill>
          <a:blip r:embed="rId3">
            <a:alphaModFix/>
          </a:blip>
          <a:stretch>
            <a:fillRect/>
          </a:stretch>
        </p:blipFill>
        <p:spPr>
          <a:xfrm>
            <a:off x="2507313" y="3984408"/>
            <a:ext cx="2027466" cy="1422267"/>
          </a:xfrm>
          <a:prstGeom prst="rect">
            <a:avLst/>
          </a:prstGeom>
          <a:noFill/>
          <a:ln>
            <a:noFill/>
          </a:ln>
        </p:spPr>
      </p:pic>
      <p:pic>
        <p:nvPicPr>
          <p:cNvPr id="111" name="Google Shape;111;g3e9bfa54d87_1_0"/>
          <p:cNvPicPr preferRelativeResize="0"/>
          <p:nvPr/>
        </p:nvPicPr>
        <p:blipFill>
          <a:blip r:embed="rId4">
            <a:alphaModFix/>
          </a:blip>
          <a:stretch>
            <a:fillRect/>
          </a:stretch>
        </p:blipFill>
        <p:spPr>
          <a:xfrm>
            <a:off x="7657213" y="4057482"/>
            <a:ext cx="2027467" cy="1349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e9bfa54d87_1_10"/>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Be Polite</a:t>
            </a:r>
            <a:endParaRPr/>
          </a:p>
        </p:txBody>
      </p:sp>
      <p:sp>
        <p:nvSpPr>
          <p:cNvPr id="117" name="Google Shape;117;g3e9bfa54d87_1_10"/>
          <p:cNvSpPr txBox="1">
            <a:spLocks noGrp="1"/>
          </p:cNvSpPr>
          <p:nvPr>
            <p:ph type="body" idx="4294967295"/>
          </p:nvPr>
        </p:nvSpPr>
        <p:spPr>
          <a:xfrm>
            <a:off x="608217" y="1412017"/>
            <a:ext cx="13343400" cy="4352100"/>
          </a:xfrm>
          <a:prstGeom prst="rect">
            <a:avLst/>
          </a:prstGeom>
        </p:spPr>
        <p:txBody>
          <a:bodyPr spcFirstLastPara="1" wrap="square" lIns="121900" tIns="121900" rIns="121900" bIns="121900" anchor="t" anchorCtr="0">
            <a:normAutofit/>
          </a:bodyPr>
          <a:lstStyle/>
          <a:p>
            <a:pPr marL="609600" lvl="0" indent="-425450" algn="l" rtl="0">
              <a:spcBef>
                <a:spcPts val="1000"/>
              </a:spcBef>
              <a:spcAft>
                <a:spcPts val="0"/>
              </a:spcAft>
              <a:buSzPts val="1900"/>
              <a:buChar char="•"/>
            </a:pPr>
            <a:r>
              <a:rPr lang="en-US" sz="1900"/>
              <a:t>Be considerate when writing</a:t>
            </a:r>
            <a:endParaRPr sz="1900"/>
          </a:p>
          <a:p>
            <a:pPr marL="609600" lvl="0" indent="-425450" algn="l" rtl="0">
              <a:spcBef>
                <a:spcPts val="1000"/>
              </a:spcBef>
              <a:spcAft>
                <a:spcPts val="0"/>
              </a:spcAft>
              <a:buSzPts val="1900"/>
              <a:buChar char="•"/>
            </a:pPr>
            <a:r>
              <a:rPr lang="en-US" sz="1900"/>
              <a:t>Give the type of feedback you would want</a:t>
            </a:r>
            <a:endParaRPr sz="1900"/>
          </a:p>
          <a:p>
            <a:pPr marL="609600" lvl="0" indent="-425450" algn="l" rtl="0">
              <a:spcBef>
                <a:spcPts val="1000"/>
              </a:spcBef>
              <a:spcAft>
                <a:spcPts val="0"/>
              </a:spcAft>
              <a:buSzPts val="1900"/>
              <a:buChar char="•"/>
            </a:pPr>
            <a:r>
              <a:rPr lang="en-US" sz="1900"/>
              <a:t>Don’t bother other judges</a:t>
            </a:r>
            <a:endParaRPr sz="1900"/>
          </a:p>
        </p:txBody>
      </p:sp>
      <p:pic>
        <p:nvPicPr>
          <p:cNvPr id="118" name="Google Shape;118;g3e9bfa54d87_1_10"/>
          <p:cNvPicPr preferRelativeResize="0"/>
          <p:nvPr/>
        </p:nvPicPr>
        <p:blipFill>
          <a:blip r:embed="rId3">
            <a:alphaModFix/>
          </a:blip>
          <a:stretch>
            <a:fillRect/>
          </a:stretch>
        </p:blipFill>
        <p:spPr>
          <a:xfrm>
            <a:off x="8242283" y="2000233"/>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e9bfa54d87_1_16"/>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Be Fair</a:t>
            </a:r>
            <a:endParaRPr/>
          </a:p>
        </p:txBody>
      </p:sp>
      <p:sp>
        <p:nvSpPr>
          <p:cNvPr id="124" name="Google Shape;124;g3e9bfa54d87_1_16"/>
          <p:cNvSpPr txBox="1">
            <a:spLocks noGrp="1"/>
          </p:cNvSpPr>
          <p:nvPr>
            <p:ph type="body" idx="4294967295"/>
          </p:nvPr>
        </p:nvSpPr>
        <p:spPr>
          <a:xfrm>
            <a:off x="608225" y="1412025"/>
            <a:ext cx="8858100" cy="4352100"/>
          </a:xfrm>
          <a:prstGeom prst="rect">
            <a:avLst/>
          </a:prstGeom>
        </p:spPr>
        <p:txBody>
          <a:bodyPr spcFirstLastPara="1" wrap="square" lIns="121900" tIns="121900" rIns="121900" bIns="121900" anchor="t" anchorCtr="0">
            <a:normAutofit/>
          </a:bodyPr>
          <a:lstStyle/>
          <a:p>
            <a:pPr marL="609600" lvl="0" indent="-425450" algn="l" rtl="0">
              <a:spcBef>
                <a:spcPts val="1000"/>
              </a:spcBef>
              <a:spcAft>
                <a:spcPts val="0"/>
              </a:spcAft>
              <a:buSzPts val="1900"/>
              <a:buChar char="•"/>
            </a:pPr>
            <a:r>
              <a:rPr lang="en-US" sz="1900"/>
              <a:t>Don’t judge in a category you have an entry in</a:t>
            </a:r>
            <a:endParaRPr sz="1900"/>
          </a:p>
          <a:p>
            <a:pPr marL="609600" lvl="0" indent="-425450" algn="l" rtl="0">
              <a:spcBef>
                <a:spcPts val="1000"/>
              </a:spcBef>
              <a:spcAft>
                <a:spcPts val="0"/>
              </a:spcAft>
              <a:buSzPts val="1900"/>
              <a:buChar char="•"/>
            </a:pPr>
            <a:r>
              <a:rPr lang="en-US" sz="1900"/>
              <a:t>Don’t guess or assume</a:t>
            </a:r>
            <a:endParaRPr sz="1900"/>
          </a:p>
          <a:p>
            <a:pPr marL="609600" lvl="0" indent="-425450" algn="l" rtl="0">
              <a:spcBef>
                <a:spcPts val="1000"/>
              </a:spcBef>
              <a:spcAft>
                <a:spcPts val="0"/>
              </a:spcAft>
              <a:buSzPts val="1900"/>
              <a:buChar char="•"/>
            </a:pPr>
            <a:r>
              <a:rPr lang="en-US" sz="1900"/>
              <a:t>If bottle is bad, ask for the second</a:t>
            </a:r>
            <a:endParaRPr sz="1900"/>
          </a:p>
          <a:p>
            <a:pPr marL="609600" lvl="0" indent="-425450" algn="l" rtl="0">
              <a:spcBef>
                <a:spcPts val="1000"/>
              </a:spcBef>
              <a:spcAft>
                <a:spcPts val="0"/>
              </a:spcAft>
              <a:buSzPts val="1900"/>
              <a:buChar char="•"/>
            </a:pPr>
            <a:r>
              <a:rPr lang="en-US" sz="1900"/>
              <a:t>If beer is completely out of style, talk to competition coordinator</a:t>
            </a:r>
            <a:endParaRPr sz="1900"/>
          </a:p>
          <a:p>
            <a:pPr marL="609600" lvl="0" indent="-425450" algn="l" rtl="0">
              <a:spcBef>
                <a:spcPts val="1000"/>
              </a:spcBef>
              <a:spcAft>
                <a:spcPts val="0"/>
              </a:spcAft>
              <a:buSzPts val="1900"/>
              <a:buChar char="•"/>
            </a:pPr>
            <a:r>
              <a:rPr lang="en-US" sz="1900"/>
              <a:t>Remain neutral, even if you suspect the maker of the beverage in front of you</a:t>
            </a:r>
            <a:endParaRPr sz="1900"/>
          </a:p>
          <a:p>
            <a:pPr marL="609600" lvl="0" indent="-425450" algn="l" rtl="0">
              <a:spcBef>
                <a:spcPts val="1000"/>
              </a:spcBef>
              <a:spcAft>
                <a:spcPts val="0"/>
              </a:spcAft>
              <a:buSzPts val="1900"/>
              <a:buChar char="•"/>
            </a:pPr>
            <a:r>
              <a:rPr lang="en-US" sz="1900"/>
              <a:t>Consensus</a:t>
            </a:r>
            <a:endParaRPr sz="1900"/>
          </a:p>
        </p:txBody>
      </p:sp>
      <p:pic>
        <p:nvPicPr>
          <p:cNvPr id="125" name="Google Shape;125;g3e9bfa54d87_1_16"/>
          <p:cNvPicPr preferRelativeResize="0"/>
          <p:nvPr/>
        </p:nvPicPr>
        <p:blipFill>
          <a:blip r:embed="rId3">
            <a:alphaModFix/>
          </a:blip>
          <a:stretch>
            <a:fillRect/>
          </a:stretch>
        </p:blipFill>
        <p:spPr>
          <a:xfrm>
            <a:off x="9466467" y="2407867"/>
            <a:ext cx="2051400" cy="20422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e99c38b3e7_8_43"/>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Clr>
                <a:srgbClr val="68371A"/>
              </a:buClr>
              <a:buSzPct val="100000"/>
              <a:buFont typeface="Libre Franklin Medium"/>
              <a:buNone/>
            </a:pPr>
            <a:r>
              <a:rPr lang="en-US"/>
              <a:t>Learn How to Smell and Taste</a:t>
            </a:r>
            <a:endParaRPr/>
          </a:p>
        </p:txBody>
      </p:sp>
      <p:sp>
        <p:nvSpPr>
          <p:cNvPr id="131" name="Google Shape;131;g3e99c38b3e7_8_43"/>
          <p:cNvSpPr txBox="1">
            <a:spLocks noGrp="1"/>
          </p:cNvSpPr>
          <p:nvPr>
            <p:ph type="body" idx="4294967295"/>
          </p:nvPr>
        </p:nvSpPr>
        <p:spPr>
          <a:xfrm>
            <a:off x="608225" y="1797000"/>
            <a:ext cx="10007700" cy="3264000"/>
          </a:xfrm>
          <a:prstGeom prst="rect">
            <a:avLst/>
          </a:prstGeom>
        </p:spPr>
        <p:txBody>
          <a:bodyPr spcFirstLastPara="1" wrap="square" lIns="121900" tIns="121900" rIns="121900" bIns="121900" anchor="t" anchorCtr="0">
            <a:normAutofit/>
          </a:bodyPr>
          <a:lstStyle/>
          <a:p>
            <a:pPr marL="609600" lvl="0" indent="-425450" algn="l" rtl="0">
              <a:spcBef>
                <a:spcPts val="1000"/>
              </a:spcBef>
              <a:spcAft>
                <a:spcPts val="0"/>
              </a:spcAft>
              <a:buSzPts val="1900"/>
              <a:buChar char="•"/>
            </a:pPr>
            <a:r>
              <a:rPr lang="en-US" sz="1900"/>
              <a:t>Sniff</a:t>
            </a:r>
            <a:endParaRPr sz="1900"/>
          </a:p>
          <a:p>
            <a:pPr marL="609600" lvl="0" indent="-425450" algn="l" rtl="0">
              <a:spcBef>
                <a:spcPts val="1000"/>
              </a:spcBef>
              <a:spcAft>
                <a:spcPts val="0"/>
              </a:spcAft>
              <a:buSzPts val="1900"/>
              <a:buChar char="•"/>
            </a:pPr>
            <a:r>
              <a:rPr lang="en-US" sz="1900"/>
              <a:t>Sip</a:t>
            </a:r>
            <a:endParaRPr sz="1900"/>
          </a:p>
          <a:p>
            <a:pPr marL="609600" lvl="0" indent="-425450" algn="l" rtl="0">
              <a:spcBef>
                <a:spcPts val="1000"/>
              </a:spcBef>
              <a:spcAft>
                <a:spcPts val="0"/>
              </a:spcAft>
              <a:buSzPts val="1900"/>
              <a:buChar char="•"/>
            </a:pPr>
            <a:r>
              <a:rPr lang="en-US" sz="1900"/>
              <a:t>Linger</a:t>
            </a:r>
            <a:endParaRPr sz="1900"/>
          </a:p>
          <a:p>
            <a:pPr marL="0" lvl="0" indent="0" algn="l" rtl="0">
              <a:spcBef>
                <a:spcPts val="1000"/>
              </a:spcBef>
              <a:spcAft>
                <a:spcPts val="0"/>
              </a:spcAft>
              <a:buNone/>
            </a:pPr>
            <a:endParaRPr sz="1900"/>
          </a:p>
          <a:p>
            <a:pPr marL="609600" lvl="0" indent="-476250" algn="l" rtl="0">
              <a:spcBef>
                <a:spcPts val="1000"/>
              </a:spcBef>
              <a:spcAft>
                <a:spcPts val="0"/>
              </a:spcAft>
              <a:buSzPts val="2700"/>
              <a:buChar char="•"/>
            </a:pPr>
            <a:r>
              <a:rPr lang="en-US" sz="2700" b="1" u="sng"/>
              <a:t>PRACTICE</a:t>
            </a:r>
            <a:r>
              <a:rPr lang="en-US" sz="2700" b="1"/>
              <a:t>!</a:t>
            </a:r>
            <a:endParaRPr sz="2700" b="1"/>
          </a:p>
        </p:txBody>
      </p:sp>
      <p:pic>
        <p:nvPicPr>
          <p:cNvPr id="132" name="Google Shape;132;g3e99c38b3e7_8_43"/>
          <p:cNvPicPr preferRelativeResize="0"/>
          <p:nvPr/>
        </p:nvPicPr>
        <p:blipFill rotWithShape="1">
          <a:blip r:embed="rId3">
            <a:alphaModFix/>
          </a:blip>
          <a:srcRect l="3583" t="4288" r="61666" b="61323"/>
          <a:stretch/>
        </p:blipFill>
        <p:spPr>
          <a:xfrm>
            <a:off x="8483099" y="3548833"/>
            <a:ext cx="993000" cy="982667"/>
          </a:xfrm>
          <a:prstGeom prst="rect">
            <a:avLst/>
          </a:prstGeom>
          <a:noFill/>
          <a:ln>
            <a:noFill/>
          </a:ln>
        </p:spPr>
      </p:pic>
      <p:pic>
        <p:nvPicPr>
          <p:cNvPr id="133" name="Google Shape;133;g3e99c38b3e7_8_43"/>
          <p:cNvPicPr preferRelativeResize="0"/>
          <p:nvPr/>
        </p:nvPicPr>
        <p:blipFill rotWithShape="1">
          <a:blip r:embed="rId3">
            <a:alphaModFix/>
          </a:blip>
          <a:srcRect l="60547" t="4415" r="4702" b="61197"/>
          <a:stretch/>
        </p:blipFill>
        <p:spPr>
          <a:xfrm>
            <a:off x="8483099" y="2326500"/>
            <a:ext cx="993000" cy="9826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e99c38b3e7_8_50"/>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Write a Good Scoresheet</a:t>
            </a:r>
            <a:endParaRPr/>
          </a:p>
        </p:txBody>
      </p:sp>
      <p:sp>
        <p:nvSpPr>
          <p:cNvPr id="139" name="Google Shape;139;g3e99c38b3e7_8_50"/>
          <p:cNvSpPr txBox="1">
            <a:spLocks noGrp="1"/>
          </p:cNvSpPr>
          <p:nvPr>
            <p:ph type="body" idx="4294967295"/>
          </p:nvPr>
        </p:nvSpPr>
        <p:spPr>
          <a:xfrm>
            <a:off x="608225" y="1412025"/>
            <a:ext cx="8380800" cy="3264000"/>
          </a:xfrm>
          <a:prstGeom prst="rect">
            <a:avLst/>
          </a:prstGeom>
        </p:spPr>
        <p:txBody>
          <a:bodyPr spcFirstLastPara="1" wrap="square" lIns="121900" tIns="121900" rIns="121900" bIns="121900" anchor="t" anchorCtr="0">
            <a:normAutofit lnSpcReduction="10000"/>
          </a:bodyPr>
          <a:lstStyle/>
          <a:p>
            <a:pPr marL="609600" lvl="0" indent="-425450" algn="l" rtl="0">
              <a:spcBef>
                <a:spcPts val="1000"/>
              </a:spcBef>
              <a:spcAft>
                <a:spcPts val="0"/>
              </a:spcAft>
              <a:buSzPts val="1900"/>
              <a:buChar char="•"/>
            </a:pPr>
            <a:r>
              <a:rPr lang="en-US" sz="1900"/>
              <a:t>Describe what you smell, see, taste, and feel</a:t>
            </a:r>
            <a:endParaRPr sz="1900"/>
          </a:p>
          <a:p>
            <a:pPr marL="1219200" lvl="1" indent="-406400" algn="l" rtl="0">
              <a:spcBef>
                <a:spcPts val="500"/>
              </a:spcBef>
              <a:spcAft>
                <a:spcPts val="0"/>
              </a:spcAft>
              <a:buSzPts val="1600"/>
              <a:buChar char="•"/>
            </a:pPr>
            <a:r>
              <a:rPr lang="en-US" sz="1600"/>
              <a:t>What</a:t>
            </a:r>
            <a:endParaRPr sz="1600"/>
          </a:p>
          <a:p>
            <a:pPr marL="1219200" lvl="1" indent="-406400" algn="l" rtl="0">
              <a:spcBef>
                <a:spcPts val="500"/>
              </a:spcBef>
              <a:spcAft>
                <a:spcPts val="0"/>
              </a:spcAft>
              <a:buSzPts val="1600"/>
              <a:buChar char="•"/>
            </a:pPr>
            <a:r>
              <a:rPr lang="en-US" sz="1600"/>
              <a:t>How intense</a:t>
            </a:r>
            <a:endParaRPr sz="1600"/>
          </a:p>
          <a:p>
            <a:pPr marL="609600" lvl="0" indent="-425450" algn="l" rtl="0">
              <a:spcBef>
                <a:spcPts val="1000"/>
              </a:spcBef>
              <a:spcAft>
                <a:spcPts val="0"/>
              </a:spcAft>
              <a:buSzPts val="1900"/>
              <a:buChar char="•"/>
            </a:pPr>
            <a:r>
              <a:rPr lang="en-US" sz="1900"/>
              <a:t>Don't Rush</a:t>
            </a:r>
            <a:endParaRPr sz="1900"/>
          </a:p>
          <a:p>
            <a:pPr marL="609600" lvl="0" indent="-425450" algn="l" rtl="0">
              <a:spcBef>
                <a:spcPts val="1000"/>
              </a:spcBef>
              <a:spcAft>
                <a:spcPts val="0"/>
              </a:spcAft>
              <a:buSzPts val="1900"/>
              <a:buChar char="•"/>
            </a:pPr>
            <a:r>
              <a:rPr lang="en-US" sz="1900"/>
              <a:t>Describe the </a:t>
            </a:r>
            <a:r>
              <a:rPr lang="en-US" sz="1900" u="sng"/>
              <a:t>beverage </a:t>
            </a:r>
            <a:r>
              <a:rPr lang="en-US" sz="1900"/>
              <a:t>in front of you, not the “style” in front of you</a:t>
            </a:r>
            <a:endParaRPr sz="1900"/>
          </a:p>
          <a:p>
            <a:pPr marL="609600" lvl="0" indent="-425450" algn="l" rtl="0">
              <a:spcBef>
                <a:spcPts val="1000"/>
              </a:spcBef>
              <a:spcAft>
                <a:spcPts val="0"/>
              </a:spcAft>
              <a:buSzPts val="1900"/>
              <a:buChar char="•"/>
            </a:pPr>
            <a:r>
              <a:rPr lang="en-US" sz="1900"/>
              <a:t>21 Sensory descriptors on a scoresheet, hit them all</a:t>
            </a:r>
            <a:endParaRPr sz="1900"/>
          </a:p>
          <a:p>
            <a:pPr marL="609600" lvl="0" indent="-425450" algn="l" rtl="0">
              <a:spcBef>
                <a:spcPts val="1000"/>
              </a:spcBef>
              <a:spcAft>
                <a:spcPts val="0"/>
              </a:spcAft>
              <a:buSzPts val="1900"/>
              <a:buChar char="•"/>
            </a:pPr>
            <a:r>
              <a:rPr lang="en-US" sz="1900"/>
              <a:t>Mention what is there, </a:t>
            </a:r>
            <a:r>
              <a:rPr lang="en-US" sz="1900" b="1"/>
              <a:t>AND </a:t>
            </a:r>
            <a:r>
              <a:rPr lang="en-US" sz="1900"/>
              <a:t>what is not there</a:t>
            </a:r>
            <a:endParaRPr sz="1900"/>
          </a:p>
          <a:p>
            <a:pPr marL="609600" lvl="0" indent="-425450" algn="l" rtl="0">
              <a:spcBef>
                <a:spcPts val="1000"/>
              </a:spcBef>
              <a:spcAft>
                <a:spcPts val="0"/>
              </a:spcAft>
              <a:buSzPts val="1900"/>
              <a:buChar char="•"/>
            </a:pPr>
            <a:r>
              <a:rPr lang="en-US" sz="1900"/>
              <a:t>Describe how it changes over time</a:t>
            </a:r>
            <a:endParaRPr sz="1900"/>
          </a:p>
          <a:p>
            <a:pPr marL="609600" lvl="0" indent="-425450" algn="l" rtl="0">
              <a:spcBef>
                <a:spcPts val="1000"/>
              </a:spcBef>
              <a:spcAft>
                <a:spcPts val="0"/>
              </a:spcAft>
              <a:buSzPts val="1900"/>
              <a:buChar char="•"/>
            </a:pPr>
            <a:r>
              <a:rPr lang="en-US" sz="1900"/>
              <a:t>Don’t be afraid to make a correction</a:t>
            </a:r>
            <a:endParaRPr sz="1900"/>
          </a:p>
        </p:txBody>
      </p:sp>
      <p:pic>
        <p:nvPicPr>
          <p:cNvPr id="140" name="Google Shape;140;g3e99c38b3e7_8_50" title="IMG_7370.jpg"/>
          <p:cNvPicPr preferRelativeResize="0"/>
          <p:nvPr/>
        </p:nvPicPr>
        <p:blipFill>
          <a:blip r:embed="rId3">
            <a:alphaModFix/>
          </a:blip>
          <a:stretch>
            <a:fillRect/>
          </a:stretch>
        </p:blipFill>
        <p:spPr>
          <a:xfrm>
            <a:off x="8858533" y="2042933"/>
            <a:ext cx="2621269" cy="27721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e99c38b3e7_8_56"/>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Give Good Feedback</a:t>
            </a:r>
            <a:endParaRPr/>
          </a:p>
        </p:txBody>
      </p:sp>
      <p:sp>
        <p:nvSpPr>
          <p:cNvPr id="146" name="Google Shape;146;g3e99c38b3e7_8_56"/>
          <p:cNvSpPr txBox="1">
            <a:spLocks noGrp="1"/>
          </p:cNvSpPr>
          <p:nvPr>
            <p:ph type="body" idx="4294967295"/>
          </p:nvPr>
        </p:nvSpPr>
        <p:spPr>
          <a:xfrm>
            <a:off x="608225" y="1412025"/>
            <a:ext cx="10007700" cy="3264000"/>
          </a:xfrm>
          <a:prstGeom prst="rect">
            <a:avLst/>
          </a:prstGeom>
        </p:spPr>
        <p:txBody>
          <a:bodyPr spcFirstLastPara="1" wrap="square" lIns="121900" tIns="121900" rIns="121900" bIns="121900" anchor="t" anchorCtr="0">
            <a:normAutofit lnSpcReduction="20000"/>
          </a:bodyPr>
          <a:lstStyle/>
          <a:p>
            <a:pPr marL="609600" lvl="0" indent="-425450" algn="l" rtl="0">
              <a:spcBef>
                <a:spcPts val="1000"/>
              </a:spcBef>
              <a:spcAft>
                <a:spcPts val="0"/>
              </a:spcAft>
              <a:buSzPts val="1900"/>
              <a:buChar char="•"/>
            </a:pPr>
            <a:r>
              <a:rPr lang="en-US" sz="1900"/>
              <a:t>Did you enjoy the beverage?</a:t>
            </a:r>
            <a:endParaRPr sz="1900"/>
          </a:p>
          <a:p>
            <a:pPr marL="609600" lvl="0" indent="-425450" algn="l" rtl="0">
              <a:spcBef>
                <a:spcPts val="1000"/>
              </a:spcBef>
              <a:spcAft>
                <a:spcPts val="0"/>
              </a:spcAft>
              <a:buSzPts val="1900"/>
              <a:buChar char="•"/>
            </a:pPr>
            <a:r>
              <a:rPr lang="en-US" sz="1900"/>
              <a:t>Is the beer to “style”? </a:t>
            </a:r>
            <a:endParaRPr sz="1900"/>
          </a:p>
          <a:p>
            <a:pPr marL="609600" lvl="0" indent="-425450" algn="l" rtl="0">
              <a:spcBef>
                <a:spcPts val="1000"/>
              </a:spcBef>
              <a:spcAft>
                <a:spcPts val="0"/>
              </a:spcAft>
              <a:buSzPts val="1900"/>
              <a:buChar char="•"/>
            </a:pPr>
            <a:r>
              <a:rPr lang="en-US" sz="1900"/>
              <a:t>Address the faults, politely.</a:t>
            </a:r>
            <a:endParaRPr sz="1900"/>
          </a:p>
          <a:p>
            <a:pPr marL="609600" lvl="0" indent="-425450" algn="l" rtl="0">
              <a:spcBef>
                <a:spcPts val="1000"/>
              </a:spcBef>
              <a:spcAft>
                <a:spcPts val="0"/>
              </a:spcAft>
              <a:buSzPts val="1900"/>
              <a:buChar char="•"/>
            </a:pPr>
            <a:r>
              <a:rPr lang="en-US" sz="1900"/>
              <a:t>Try to give 2 points of feedback on how to improve.</a:t>
            </a:r>
            <a:endParaRPr sz="1900"/>
          </a:p>
          <a:p>
            <a:pPr marL="609600" lvl="0" indent="-425450" algn="l" rtl="0">
              <a:spcBef>
                <a:spcPts val="1000"/>
              </a:spcBef>
              <a:spcAft>
                <a:spcPts val="0"/>
              </a:spcAft>
              <a:buSzPts val="1900"/>
              <a:buChar char="•"/>
            </a:pPr>
            <a:r>
              <a:rPr lang="en-US" sz="1900"/>
              <a:t>More details = better feedback</a:t>
            </a:r>
            <a:endParaRPr sz="1900"/>
          </a:p>
          <a:p>
            <a:pPr marL="609600" lvl="0" indent="-425450" algn="l" rtl="0">
              <a:spcBef>
                <a:spcPts val="1000"/>
              </a:spcBef>
              <a:spcAft>
                <a:spcPts val="0"/>
              </a:spcAft>
              <a:buSzPts val="1900"/>
              <a:buChar char="•"/>
            </a:pPr>
            <a:r>
              <a:rPr lang="en-US" sz="1900"/>
              <a:t>DON’T ASSUME ingredients or process.</a:t>
            </a:r>
            <a:endParaRPr sz="1900"/>
          </a:p>
          <a:p>
            <a:pPr marL="609600" lvl="0" indent="-425450" algn="l" rtl="0">
              <a:spcBef>
                <a:spcPts val="1000"/>
              </a:spcBef>
              <a:spcAft>
                <a:spcPts val="0"/>
              </a:spcAft>
              <a:buSzPts val="1900"/>
              <a:buChar char="•"/>
            </a:pPr>
            <a:r>
              <a:rPr lang="en-US" sz="1900"/>
              <a:t>Don’t assume age</a:t>
            </a:r>
            <a:endParaRPr sz="1900"/>
          </a:p>
          <a:p>
            <a:pPr marL="609600" lvl="0" indent="-425450" algn="l" rtl="0">
              <a:spcBef>
                <a:spcPts val="1000"/>
              </a:spcBef>
              <a:spcAft>
                <a:spcPts val="0"/>
              </a:spcAft>
              <a:buSzPts val="1900"/>
              <a:buChar char="•"/>
            </a:pPr>
            <a:r>
              <a:rPr lang="en-US" sz="1900"/>
              <a:t>If not to “style” describe what style it is presenting as.</a:t>
            </a:r>
            <a:endParaRPr sz="1900"/>
          </a:p>
          <a:p>
            <a:pPr marL="609600" lvl="0" indent="-425450" algn="l" rtl="0">
              <a:spcBef>
                <a:spcPts val="1000"/>
              </a:spcBef>
              <a:spcAft>
                <a:spcPts val="0"/>
              </a:spcAft>
              <a:buSzPts val="1900"/>
              <a:buChar char="•"/>
            </a:pPr>
            <a:r>
              <a:rPr lang="en-US" sz="1900"/>
              <a:t>If unsure how to fix a flaw, ask another judge</a:t>
            </a:r>
            <a:endParaRPr sz="1900"/>
          </a:p>
        </p:txBody>
      </p:sp>
      <p:pic>
        <p:nvPicPr>
          <p:cNvPr id="147" name="Google Shape;147;g3e99c38b3e7_8_56"/>
          <p:cNvPicPr preferRelativeResize="0"/>
          <p:nvPr/>
        </p:nvPicPr>
        <p:blipFill>
          <a:blip r:embed="rId3">
            <a:alphaModFix/>
          </a:blip>
          <a:stretch>
            <a:fillRect/>
          </a:stretch>
        </p:blipFill>
        <p:spPr>
          <a:xfrm>
            <a:off x="7804617" y="2266933"/>
            <a:ext cx="3492500" cy="232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e99c38b3e7_8_62"/>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Give an Appropriate Score</a:t>
            </a:r>
            <a:endParaRPr/>
          </a:p>
        </p:txBody>
      </p:sp>
      <p:sp>
        <p:nvSpPr>
          <p:cNvPr id="153" name="Google Shape;153;g3e99c38b3e7_8_62"/>
          <p:cNvSpPr txBox="1">
            <a:spLocks noGrp="1"/>
          </p:cNvSpPr>
          <p:nvPr>
            <p:ph type="body" idx="4294967295"/>
          </p:nvPr>
        </p:nvSpPr>
        <p:spPr>
          <a:xfrm>
            <a:off x="608225" y="1412025"/>
            <a:ext cx="10007700" cy="3264000"/>
          </a:xfrm>
          <a:prstGeom prst="rect">
            <a:avLst/>
          </a:prstGeom>
        </p:spPr>
        <p:txBody>
          <a:bodyPr spcFirstLastPara="1" wrap="square" lIns="121900" tIns="121900" rIns="121900" bIns="121900" anchor="t" anchorCtr="0">
            <a:normAutofit/>
          </a:bodyPr>
          <a:lstStyle/>
          <a:p>
            <a:pPr marL="609600" lvl="0" indent="-425450" algn="l" rtl="0">
              <a:spcBef>
                <a:spcPts val="1000"/>
              </a:spcBef>
              <a:spcAft>
                <a:spcPts val="0"/>
              </a:spcAft>
              <a:buSzPts val="1900"/>
              <a:buChar char="•"/>
            </a:pPr>
            <a:r>
              <a:rPr lang="en-US" sz="1900"/>
              <a:t>Judge to the guidelines, not to what you “prefer”</a:t>
            </a:r>
            <a:endParaRPr sz="1900"/>
          </a:p>
          <a:p>
            <a:pPr marL="609600" lvl="0" indent="-425450" algn="l" rtl="0">
              <a:spcBef>
                <a:spcPts val="1000"/>
              </a:spcBef>
              <a:spcAft>
                <a:spcPts val="0"/>
              </a:spcAft>
              <a:buSzPts val="1900"/>
              <a:buChar char="•"/>
            </a:pPr>
            <a:r>
              <a:rPr lang="en-US" sz="1900"/>
              <a:t>Don’t rely on memory</a:t>
            </a:r>
            <a:endParaRPr sz="1900"/>
          </a:p>
          <a:p>
            <a:pPr marL="609600" lvl="0" indent="-425450" algn="l" rtl="0">
              <a:spcBef>
                <a:spcPts val="1000"/>
              </a:spcBef>
              <a:spcAft>
                <a:spcPts val="0"/>
              </a:spcAft>
              <a:buSzPts val="1900"/>
              <a:buChar char="•"/>
            </a:pPr>
            <a:r>
              <a:rPr lang="en-US" sz="1900"/>
              <a:t>Adjust your score as needed</a:t>
            </a:r>
            <a:endParaRPr sz="1900"/>
          </a:p>
          <a:p>
            <a:pPr marL="609600" lvl="0" indent="-425450" algn="l" rtl="0">
              <a:spcBef>
                <a:spcPts val="1000"/>
              </a:spcBef>
              <a:spcAft>
                <a:spcPts val="0"/>
              </a:spcAft>
              <a:buSzPts val="1900"/>
              <a:buChar char="•"/>
            </a:pPr>
            <a:r>
              <a:rPr lang="en-US" sz="1900"/>
              <a:t>Don’t sweat the score</a:t>
            </a:r>
            <a:endParaRPr sz="1900"/>
          </a:p>
          <a:p>
            <a:pPr marL="609600" lvl="0" indent="-425450" algn="l" rtl="0">
              <a:spcBef>
                <a:spcPts val="1000"/>
              </a:spcBef>
              <a:spcAft>
                <a:spcPts val="0"/>
              </a:spcAft>
              <a:buSzPts val="1900"/>
              <a:buChar char="•"/>
            </a:pPr>
            <a:r>
              <a:rPr lang="en-US" sz="1900"/>
              <a:t>Be Flexible</a:t>
            </a:r>
            <a:endParaRPr sz="1900"/>
          </a:p>
          <a:p>
            <a:pPr marL="609600" lvl="0" indent="-425450" algn="l" rtl="0">
              <a:spcBef>
                <a:spcPts val="1000"/>
              </a:spcBef>
              <a:spcAft>
                <a:spcPts val="0"/>
              </a:spcAft>
              <a:buSzPts val="1900"/>
              <a:buChar char="•"/>
            </a:pPr>
            <a:r>
              <a:rPr lang="en-US" sz="1900"/>
              <a:t>Never be afraid to hold your ground on your score</a:t>
            </a:r>
            <a:endParaRPr sz="1900"/>
          </a:p>
          <a:p>
            <a:pPr marL="1219200" lvl="1" indent="-406400" algn="l" rtl="0">
              <a:spcBef>
                <a:spcPts val="500"/>
              </a:spcBef>
              <a:spcAft>
                <a:spcPts val="0"/>
              </a:spcAft>
              <a:buSzPts val="1600"/>
              <a:buChar char="•"/>
            </a:pPr>
            <a:r>
              <a:rPr lang="en-US" sz="1600"/>
              <a:t>Be prepared to defend your hill</a:t>
            </a:r>
            <a:endParaRPr sz="1600"/>
          </a:p>
        </p:txBody>
      </p:sp>
      <p:pic>
        <p:nvPicPr>
          <p:cNvPr id="154" name="Google Shape;154;g3e99c38b3e7_8_62"/>
          <p:cNvPicPr preferRelativeResize="0"/>
          <p:nvPr/>
        </p:nvPicPr>
        <p:blipFill rotWithShape="1">
          <a:blip r:embed="rId3">
            <a:alphaModFix/>
          </a:blip>
          <a:srcRect l="11638" t="15846" r="9832" b="23371"/>
          <a:stretch/>
        </p:blipFill>
        <p:spPr>
          <a:xfrm>
            <a:off x="7568132" y="2400267"/>
            <a:ext cx="3319503" cy="20574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e99c38b3e7_8_68"/>
          <p:cNvSpPr txBox="1">
            <a:spLocks noGrp="1"/>
          </p:cNvSpPr>
          <p:nvPr>
            <p:ph type="title"/>
          </p:nvPr>
        </p:nvSpPr>
        <p:spPr>
          <a:xfrm>
            <a:off x="608234" y="646422"/>
            <a:ext cx="10975500" cy="765600"/>
          </a:xfrm>
          <a:prstGeom prst="rect">
            <a:avLst/>
          </a:prstGeom>
        </p:spPr>
        <p:txBody>
          <a:bodyPr spcFirstLastPara="1" wrap="square" lIns="121900" tIns="121900" rIns="121900" bIns="121900" anchor="t" anchorCtr="0">
            <a:normAutofit fontScale="90000"/>
          </a:bodyPr>
          <a:lstStyle/>
          <a:p>
            <a:pPr marL="0" marR="0" lvl="0" indent="0" algn="ctr" rtl="0">
              <a:lnSpc>
                <a:spcPct val="90000"/>
              </a:lnSpc>
              <a:spcBef>
                <a:spcPts val="0"/>
              </a:spcBef>
              <a:spcAft>
                <a:spcPts val="0"/>
              </a:spcAft>
              <a:buNone/>
            </a:pPr>
            <a:r>
              <a:rPr lang="en-US"/>
              <a:t>Scoring Ranges</a:t>
            </a:r>
            <a:endParaRPr/>
          </a:p>
        </p:txBody>
      </p:sp>
      <p:sp>
        <p:nvSpPr>
          <p:cNvPr id="160" name="Google Shape;160;g3e99c38b3e7_8_68"/>
          <p:cNvSpPr txBox="1">
            <a:spLocks noGrp="1"/>
          </p:cNvSpPr>
          <p:nvPr>
            <p:ph type="body" idx="4294967295"/>
          </p:nvPr>
        </p:nvSpPr>
        <p:spPr>
          <a:xfrm>
            <a:off x="1092225" y="1797000"/>
            <a:ext cx="4914900" cy="3264000"/>
          </a:xfrm>
          <a:prstGeom prst="rect">
            <a:avLst/>
          </a:prstGeom>
        </p:spPr>
        <p:txBody>
          <a:bodyPr spcFirstLastPara="1" wrap="square" lIns="121900" tIns="121900" rIns="121900" bIns="121900" anchor="t" anchorCtr="0">
            <a:normAutofit/>
          </a:bodyPr>
          <a:lstStyle/>
          <a:p>
            <a:pPr marL="0" lvl="0" indent="0" algn="l" rtl="0">
              <a:spcBef>
                <a:spcPts val="1000"/>
              </a:spcBef>
              <a:spcAft>
                <a:spcPts val="0"/>
              </a:spcAft>
              <a:buNone/>
            </a:pPr>
            <a:r>
              <a:rPr lang="en-US" sz="1900" b="1"/>
              <a:t>13</a:t>
            </a:r>
            <a:r>
              <a:rPr lang="en-US" sz="1900"/>
              <a:t>: Minimum Courtesy Score</a:t>
            </a:r>
            <a:endParaRPr sz="1900"/>
          </a:p>
          <a:p>
            <a:pPr marL="0" lvl="0" indent="0" algn="l" rtl="0">
              <a:spcBef>
                <a:spcPts val="1000"/>
              </a:spcBef>
              <a:spcAft>
                <a:spcPts val="0"/>
              </a:spcAft>
              <a:buNone/>
            </a:pPr>
            <a:r>
              <a:rPr lang="en-US" sz="1900" b="1"/>
              <a:t>14-19</a:t>
            </a:r>
            <a:r>
              <a:rPr lang="en-US" sz="1900"/>
              <a:t>: Very Bad Beer</a:t>
            </a:r>
            <a:endParaRPr sz="1900"/>
          </a:p>
          <a:p>
            <a:pPr marL="0" lvl="0" indent="0" algn="l" rtl="0">
              <a:spcBef>
                <a:spcPts val="1000"/>
              </a:spcBef>
              <a:spcAft>
                <a:spcPts val="0"/>
              </a:spcAft>
              <a:buNone/>
            </a:pPr>
            <a:r>
              <a:rPr lang="en-US" sz="1900" b="1"/>
              <a:t>20-25</a:t>
            </a:r>
            <a:r>
              <a:rPr lang="en-US" sz="1900"/>
              <a:t>: Bad Beer</a:t>
            </a:r>
            <a:endParaRPr sz="1900"/>
          </a:p>
          <a:p>
            <a:pPr marL="0" lvl="0" indent="0" algn="l" rtl="0">
              <a:spcBef>
                <a:spcPts val="1000"/>
              </a:spcBef>
              <a:spcAft>
                <a:spcPts val="0"/>
              </a:spcAft>
              <a:buNone/>
            </a:pPr>
            <a:r>
              <a:rPr lang="en-US" sz="1900" b="1"/>
              <a:t>26-29</a:t>
            </a:r>
            <a:r>
              <a:rPr lang="en-US" sz="1900"/>
              <a:t>: Average Beer</a:t>
            </a:r>
            <a:endParaRPr sz="1900"/>
          </a:p>
          <a:p>
            <a:pPr marL="0" lvl="0" indent="0" algn="l" rtl="0">
              <a:spcBef>
                <a:spcPts val="1000"/>
              </a:spcBef>
              <a:spcAft>
                <a:spcPts val="0"/>
              </a:spcAft>
              <a:buNone/>
            </a:pPr>
            <a:r>
              <a:rPr lang="en-US" sz="1900" b="1"/>
              <a:t>30-34</a:t>
            </a:r>
            <a:r>
              <a:rPr lang="en-US" sz="1900"/>
              <a:t>: Good Beer</a:t>
            </a:r>
            <a:endParaRPr sz="1900"/>
          </a:p>
        </p:txBody>
      </p:sp>
      <p:sp>
        <p:nvSpPr>
          <p:cNvPr id="161" name="Google Shape;161;g3e99c38b3e7_8_68"/>
          <p:cNvSpPr txBox="1">
            <a:spLocks noGrp="1"/>
          </p:cNvSpPr>
          <p:nvPr>
            <p:ph type="body" idx="4294967295"/>
          </p:nvPr>
        </p:nvSpPr>
        <p:spPr>
          <a:xfrm>
            <a:off x="6184925" y="1797000"/>
            <a:ext cx="4914900" cy="3264000"/>
          </a:xfrm>
          <a:prstGeom prst="rect">
            <a:avLst/>
          </a:prstGeom>
        </p:spPr>
        <p:txBody>
          <a:bodyPr spcFirstLastPara="1" wrap="square" lIns="121900" tIns="121900" rIns="121900" bIns="121900" anchor="t" anchorCtr="0">
            <a:normAutofit/>
          </a:bodyPr>
          <a:lstStyle/>
          <a:p>
            <a:pPr marL="0" lvl="0" indent="0" algn="l" rtl="0">
              <a:spcBef>
                <a:spcPts val="1000"/>
              </a:spcBef>
              <a:spcAft>
                <a:spcPts val="0"/>
              </a:spcAft>
              <a:buNone/>
            </a:pPr>
            <a:r>
              <a:rPr lang="en-US" sz="1900" b="1"/>
              <a:t>35-39</a:t>
            </a:r>
            <a:r>
              <a:rPr lang="en-US" sz="1900"/>
              <a:t>: Great Beer</a:t>
            </a:r>
            <a:endParaRPr sz="1900"/>
          </a:p>
          <a:p>
            <a:pPr marL="0" lvl="0" indent="0" algn="l" rtl="0">
              <a:spcBef>
                <a:spcPts val="1000"/>
              </a:spcBef>
              <a:spcAft>
                <a:spcPts val="0"/>
              </a:spcAft>
              <a:buNone/>
            </a:pPr>
            <a:r>
              <a:rPr lang="en-US" sz="1900" b="1"/>
              <a:t>40-45</a:t>
            </a:r>
            <a:r>
              <a:rPr lang="en-US" sz="1900"/>
              <a:t>: Amazing Beer</a:t>
            </a:r>
            <a:endParaRPr sz="1900"/>
          </a:p>
          <a:p>
            <a:pPr marL="0" lvl="0" indent="0" algn="l" rtl="0">
              <a:spcBef>
                <a:spcPts val="1000"/>
              </a:spcBef>
              <a:spcAft>
                <a:spcPts val="0"/>
              </a:spcAft>
              <a:buNone/>
            </a:pPr>
            <a:r>
              <a:rPr lang="en-US" sz="1900" b="1"/>
              <a:t>46-49</a:t>
            </a:r>
            <a:r>
              <a:rPr lang="en-US" sz="1900"/>
              <a:t>: Best of the Best</a:t>
            </a:r>
            <a:endParaRPr sz="1900"/>
          </a:p>
          <a:p>
            <a:pPr marL="0" lvl="0" indent="0" algn="l" rtl="0">
              <a:spcBef>
                <a:spcPts val="1000"/>
              </a:spcBef>
              <a:spcAft>
                <a:spcPts val="0"/>
              </a:spcAft>
              <a:buNone/>
            </a:pPr>
            <a:r>
              <a:rPr lang="en-US" sz="1900" b="1"/>
              <a:t>50</a:t>
            </a:r>
            <a:r>
              <a:rPr lang="en-US" sz="1900"/>
              <a:t>: God’s own beer</a:t>
            </a:r>
            <a:endParaRPr sz="1900"/>
          </a:p>
        </p:txBody>
      </p:sp>
    </p:spTree>
  </p:cSld>
  <p:clrMapOvr>
    <a:masterClrMapping/>
  </p:clrMapOvr>
</p:sld>
</file>

<file path=ppt/theme/theme1.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2512</Words>
  <Application>Microsoft Macintosh PowerPoint</Application>
  <PresentationFormat>Widescreen</PresentationFormat>
  <Paragraphs>133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Libre Franklin Medium</vt:lpstr>
      <vt:lpstr>Libre Franklin</vt:lpstr>
      <vt:lpstr>Calibri</vt:lpstr>
      <vt:lpstr>Nunito</vt:lpstr>
      <vt:lpstr>Arial</vt:lpstr>
      <vt:lpstr>Office Theme</vt:lpstr>
      <vt:lpstr>How to Judge Effectively</vt:lpstr>
      <vt:lpstr>Protect Your Senses</vt:lpstr>
      <vt:lpstr>Be Polite</vt:lpstr>
      <vt:lpstr>Be Fair</vt:lpstr>
      <vt:lpstr>Learn How to Smell and Taste</vt:lpstr>
      <vt:lpstr>Write a Good Scoresheet</vt:lpstr>
      <vt:lpstr>Give Good Feedback</vt:lpstr>
      <vt:lpstr>Give an Appropriate Score</vt:lpstr>
      <vt:lpstr>Scoring Ranges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Adam Raiola</dc:creator>
  <cp:lastModifiedBy>Cody Matkin</cp:lastModifiedBy>
  <cp:revision>1</cp:revision>
  <dcterms:created xsi:type="dcterms:W3CDTF">2017-04-04T20:28:11Z</dcterms:created>
  <dcterms:modified xsi:type="dcterms:W3CDTF">2026-07-14T15:58:32Z</dcterms:modified>
</cp:coreProperties>
</file>